
<file path=[Content_Types].xml><?xml version="1.0" encoding="utf-8"?>
<Types xmlns="http://schemas.openxmlformats.org/package/2006/content-types">
  <Default Extension="jpeg" ContentType="image/jpeg"/>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62"/>
  </p:handoutMasterIdLst>
  <p:sldIdLst>
    <p:sldId id="311" r:id="rId3"/>
    <p:sldId id="305" r:id="rId5"/>
    <p:sldId id="278" r:id="rId6"/>
    <p:sldId id="316" r:id="rId7"/>
    <p:sldId id="304" r:id="rId8"/>
    <p:sldId id="387" r:id="rId9"/>
    <p:sldId id="307" r:id="rId10"/>
    <p:sldId id="298" r:id="rId11"/>
    <p:sldId id="403" r:id="rId12"/>
    <p:sldId id="317" r:id="rId13"/>
    <p:sldId id="319" r:id="rId14"/>
    <p:sldId id="345" r:id="rId15"/>
    <p:sldId id="346" r:id="rId16"/>
    <p:sldId id="375" r:id="rId17"/>
    <p:sldId id="376" r:id="rId18"/>
    <p:sldId id="377" r:id="rId19"/>
    <p:sldId id="369" r:id="rId20"/>
    <p:sldId id="370" r:id="rId21"/>
    <p:sldId id="371" r:id="rId22"/>
    <p:sldId id="372" r:id="rId23"/>
    <p:sldId id="373" r:id="rId24"/>
    <p:sldId id="374" r:id="rId25"/>
    <p:sldId id="381" r:id="rId26"/>
    <p:sldId id="386" r:id="rId27"/>
    <p:sldId id="399" r:id="rId28"/>
    <p:sldId id="383" r:id="rId29"/>
    <p:sldId id="357" r:id="rId30"/>
    <p:sldId id="358" r:id="rId31"/>
    <p:sldId id="359" r:id="rId32"/>
    <p:sldId id="361" r:id="rId33"/>
    <p:sldId id="360" r:id="rId34"/>
    <p:sldId id="362" r:id="rId35"/>
    <p:sldId id="363" r:id="rId36"/>
    <p:sldId id="364" r:id="rId37"/>
    <p:sldId id="365" r:id="rId38"/>
    <p:sldId id="324" r:id="rId39"/>
    <p:sldId id="323" r:id="rId40"/>
    <p:sldId id="401" r:id="rId41"/>
    <p:sldId id="281" r:id="rId42"/>
    <p:sldId id="397" r:id="rId43"/>
    <p:sldId id="398" r:id="rId44"/>
    <p:sldId id="318" r:id="rId45"/>
    <p:sldId id="264" r:id="rId46"/>
    <p:sldId id="279" r:id="rId47"/>
    <p:sldId id="321" r:id="rId48"/>
    <p:sldId id="394" r:id="rId49"/>
    <p:sldId id="393" r:id="rId50"/>
    <p:sldId id="395" r:id="rId51"/>
    <p:sldId id="338" r:id="rId52"/>
    <p:sldId id="339" r:id="rId53"/>
    <p:sldId id="329" r:id="rId54"/>
    <p:sldId id="271" r:id="rId55"/>
    <p:sldId id="330" r:id="rId56"/>
    <p:sldId id="274" r:id="rId57"/>
    <p:sldId id="273" r:id="rId58"/>
    <p:sldId id="328" r:id="rId59"/>
    <p:sldId id="309" r:id="rId60"/>
    <p:sldId id="27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791B"/>
    <a:srgbClr val="F9E0CB"/>
    <a:srgbClr val="FF9900"/>
    <a:srgbClr val="99CCFF"/>
    <a:srgbClr val="66CCFF"/>
    <a:srgbClr val="CCFFCC"/>
    <a:srgbClr val="CCFFFF"/>
    <a:srgbClr val="D6DD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6380" autoAdjust="0"/>
  </p:normalViewPr>
  <p:slideViewPr>
    <p:cSldViewPr snapToGrid="0">
      <p:cViewPr varScale="1">
        <p:scale>
          <a:sx n="96" d="100"/>
          <a:sy n="96" d="100"/>
        </p:scale>
        <p:origin x="288" y="78"/>
      </p:cViewPr>
      <p:guideLst/>
    </p:cSldViewPr>
  </p:slideViewPr>
  <p:outlineViewPr>
    <p:cViewPr>
      <p:scale>
        <a:sx n="33" d="100"/>
        <a:sy n="33" d="100"/>
      </p:scale>
      <p:origin x="0" y="-1029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2988" y="1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handoutMaster" Target="handoutMasters/handoutMaster1.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56BA34-E204-43DB-AABF-1D10D18F156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5D3EF7-3966-4D12-B390-AA8524120007}"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33A69-03F9-4965-B41E-F47311BBE64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D6164-ED49-4DE2-B8C2-8E3021B61F3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这个可以放在研发最后一</a:t>
            </a:r>
            <a:r>
              <a:rPr lang="en-US" altLang="zh-CN"/>
              <a:t>part</a:t>
            </a:r>
            <a:r>
              <a:rPr lang="zh-CN" altLang="en-US"/>
              <a:t>， </a:t>
            </a:r>
            <a:r>
              <a:rPr lang="zh-CN" altLang="en-US">
                <a:sym typeface="+mn-ea"/>
              </a:rPr>
              <a:t>服务项目</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放在研发最后一</a:t>
            </a:r>
            <a:r>
              <a:rPr lang="en-US" altLang="zh-CN">
                <a:sym typeface="+mn-ea"/>
              </a:rPr>
              <a:t>part, </a:t>
            </a:r>
            <a:r>
              <a:rPr lang="zh-CN" altLang="en-US">
                <a:sym typeface="+mn-ea"/>
              </a:rPr>
              <a:t>主题：服务项目</a:t>
            </a:r>
            <a:endParaRPr lang="en-US" altLang="zh-CN"/>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放在研发最后一</a:t>
            </a:r>
            <a:r>
              <a:rPr lang="en-US" altLang="zh-CN">
                <a:sym typeface="+mn-ea"/>
              </a:rPr>
              <a:t>part, </a:t>
            </a:r>
            <a:r>
              <a:rPr lang="zh-CN" altLang="en-US">
                <a:sym typeface="+mn-ea"/>
              </a:rPr>
              <a:t>主题：服务项目</a:t>
            </a:r>
            <a:endParaRPr lang="en-US" altLang="zh-CN"/>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放在生产环节</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放在研发团队的下一</a:t>
            </a:r>
            <a:r>
              <a:rPr lang="en-US" altLang="zh-CN"/>
              <a:t>part</a:t>
            </a:r>
            <a:r>
              <a:rPr lang="zh-CN" altLang="en-US"/>
              <a:t>， 然后插入公司主要优势优势产品， 简单介绍卖点</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这个不要</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不要</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不要</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不要</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证书放在优势主打产品后面， 然后</a:t>
            </a:r>
            <a:r>
              <a:rPr lang="en-US" altLang="zh-CN"/>
              <a:t>ce </a:t>
            </a:r>
            <a:r>
              <a:rPr lang="zh-CN" altLang="en-US"/>
              <a:t>这些证书放在</a:t>
            </a:r>
            <a:r>
              <a:rPr lang="en-US" altLang="zh-CN"/>
              <a:t>TUV and ISO </a:t>
            </a:r>
            <a:r>
              <a:rPr lang="zh-CN" altLang="en-US"/>
              <a:t>后面， 位置调换下</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图片拍真实点</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生产流程图片为主，简单文字介绍为辅</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不要</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不要</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优化下，从剪角到组装整个串起来</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直接</a:t>
            </a:r>
            <a:r>
              <a:rPr lang="en-US" altLang="zh-CN"/>
              <a:t>DDM </a:t>
            </a:r>
            <a:r>
              <a:rPr lang="zh-CN" altLang="en-US"/>
              <a:t>信息写入以及拼包，测试，清洗图片即可</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去掉</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去掉</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图片优化</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去掉</a:t>
            </a:r>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可以拍一张专业的我们测试有的所有交换机的图片</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去掉</a:t>
            </a:r>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去掉</a:t>
            </a:r>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去掉</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t>放到业务部的第三</a:t>
            </a:r>
            <a:r>
              <a:rPr lang="en-US" altLang="zh-CN"/>
              <a:t>part</a:t>
            </a:r>
            <a:r>
              <a:rPr lang="zh-CN" altLang="en-US"/>
              <a:t>， 主题：</a:t>
            </a:r>
            <a:r>
              <a:rPr lang="en-US" altLang="zh-CN"/>
              <a:t>6COM</a:t>
            </a:r>
            <a:r>
              <a:rPr lang="zh-CN" altLang="en-US"/>
              <a:t>服务项目</a:t>
            </a:r>
            <a:endParaRPr lang="zh-CN" altLang="en-US"/>
          </a:p>
        </p:txBody>
      </p:sp>
      <p:sp>
        <p:nvSpPr>
          <p:cNvPr id="4" name="灯片编号占位符 3"/>
          <p:cNvSpPr>
            <a:spLocks noGrp="1"/>
          </p:cNvSpPr>
          <p:nvPr>
            <p:ph type="sldNum" sz="quarter" idx="10"/>
          </p:nvPr>
        </p:nvSpPr>
        <p:spPr/>
        <p:txBody>
          <a:bodyPr/>
          <a:lstStyle/>
          <a:p>
            <a:fld id="{EAAC080E-363E-4B8D-BFA0-4E62E6D2C55B}" type="slidenum">
              <a:rPr lang="zh-CN" altLang="en-US" smtClean="0"/>
            </a:fld>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sym typeface="+mn-ea"/>
              </a:rPr>
              <a:t>放到研发部最后一</a:t>
            </a:r>
            <a:r>
              <a:rPr lang="en-US" altLang="zh-CN">
                <a:sym typeface="+mn-ea"/>
              </a:rPr>
              <a:t>part</a:t>
            </a:r>
            <a:r>
              <a:rPr lang="zh-CN" altLang="en-US">
                <a:sym typeface="+mn-ea"/>
              </a:rPr>
              <a:t>， 主题：</a:t>
            </a:r>
            <a:r>
              <a:rPr lang="en-US" altLang="zh-CN">
                <a:sym typeface="+mn-ea"/>
              </a:rPr>
              <a:t>6COM</a:t>
            </a:r>
            <a:r>
              <a:rPr lang="zh-CN" altLang="en-US">
                <a:sym typeface="+mn-ea"/>
              </a:rPr>
              <a:t>业务运用场景</a:t>
            </a:r>
            <a:endParaRPr lang="zh-CN" altLang="en-US"/>
          </a:p>
          <a:p>
            <a:endParaRPr lang="zh-CN" altLang="en-US"/>
          </a:p>
        </p:txBody>
      </p:sp>
      <p:sp>
        <p:nvSpPr>
          <p:cNvPr id="4" name="灯片编号占位符 3"/>
          <p:cNvSpPr>
            <a:spLocks noGrp="1"/>
          </p:cNvSpPr>
          <p:nvPr>
            <p:ph type="sldNum" sz="quarter" idx="10"/>
          </p:nvPr>
        </p:nvSpPr>
        <p:spPr/>
        <p:txBody>
          <a:bodyPr/>
          <a:lstStyle/>
          <a:p>
            <a:fld id="{EAAC080E-363E-4B8D-BFA0-4E62E6D2C55B}" type="slidenum">
              <a:rPr lang="zh-CN" altLang="en-US" smtClean="0"/>
            </a:fld>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放到业务部的第三</a:t>
            </a:r>
            <a:r>
              <a:rPr lang="en-US" altLang="zh-CN">
                <a:sym typeface="+mn-ea"/>
              </a:rPr>
              <a:t>part</a:t>
            </a:r>
            <a:r>
              <a:rPr lang="zh-CN" altLang="en-US">
                <a:sym typeface="+mn-ea"/>
              </a:rPr>
              <a:t>第一个环节</a:t>
            </a:r>
            <a:r>
              <a:rPr lang="zh-CN" altLang="en-US">
                <a:sym typeface="+mn-ea"/>
              </a:rPr>
              <a:t>， 主题：</a:t>
            </a:r>
            <a:r>
              <a:rPr lang="en-US" altLang="zh-CN">
                <a:sym typeface="+mn-ea"/>
              </a:rPr>
              <a:t>6COM</a:t>
            </a:r>
            <a:r>
              <a:rPr lang="zh-CN" altLang="en-US">
                <a:sym typeface="+mn-ea"/>
              </a:rPr>
              <a:t>服务项目</a:t>
            </a:r>
            <a:endParaRPr lang="zh-CN" altLang="en-US"/>
          </a:p>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新增一页放些客户来我司拜访的图片</a:t>
            </a: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把这个可以加到我们的客户里面即可</a:t>
            </a: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主题：</a:t>
            </a:r>
            <a:r>
              <a:rPr lang="en-US" altLang="zh-CN"/>
              <a:t>6COM </a:t>
            </a:r>
            <a:r>
              <a:rPr lang="zh-CN" altLang="en-US"/>
              <a:t>服务： 品质，交期，账期，售前售后支持</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这个放在生产部分介绍</a:t>
            </a:r>
            <a:endParaRPr lang="zh-CN" altLang="zh-CN"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也放在生产部分介绍</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不需要</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放在后面业务市场部分介绍</a:t>
            </a:r>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架构图需更新</a:t>
            </a:r>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874712"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53917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0363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6809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796698" y="2795954"/>
            <a:ext cx="2883604" cy="1951892"/>
          </a:xfrm>
          <a:custGeom>
            <a:avLst/>
            <a:gdLst>
              <a:gd name="connsiteX0" fmla="*/ 0 w 2883604"/>
              <a:gd name="connsiteY0" fmla="*/ 0 h 1951892"/>
              <a:gd name="connsiteX1" fmla="*/ 2883604 w 2883604"/>
              <a:gd name="connsiteY1" fmla="*/ 0 h 1951892"/>
              <a:gd name="connsiteX2" fmla="*/ 2883604 w 2883604"/>
              <a:gd name="connsiteY2" fmla="*/ 1951892 h 1951892"/>
              <a:gd name="connsiteX3" fmla="*/ 0 w 2883604"/>
              <a:gd name="connsiteY3" fmla="*/ 1951892 h 1951892"/>
            </a:gdLst>
            <a:ahLst/>
            <a:cxnLst>
              <a:cxn ang="0">
                <a:pos x="connsiteX0" y="connsiteY0"/>
              </a:cxn>
              <a:cxn ang="0">
                <a:pos x="connsiteX1" y="connsiteY1"/>
              </a:cxn>
              <a:cxn ang="0">
                <a:pos x="connsiteX2" y="connsiteY2"/>
              </a:cxn>
              <a:cxn ang="0">
                <a:pos x="connsiteX3" y="connsiteY3"/>
              </a:cxn>
            </a:cxnLst>
            <a:rect l="l" t="t" r="r" b="b"/>
            <a:pathLst>
              <a:path w="2883604" h="1951892">
                <a:moveTo>
                  <a:pt x="0" y="0"/>
                </a:moveTo>
                <a:lnTo>
                  <a:pt x="2883604" y="0"/>
                </a:lnTo>
                <a:lnTo>
                  <a:pt x="2883604" y="1951892"/>
                </a:lnTo>
                <a:lnTo>
                  <a:pt x="0" y="1951892"/>
                </a:lnTo>
                <a:close/>
              </a:path>
            </a:pathLst>
          </a:custGeom>
          <a:solidFill>
            <a:schemeClr val="tx1">
              <a:lumMod val="65000"/>
              <a:lumOff val="35000"/>
            </a:schemeClr>
          </a:solidFill>
          <a:ln w="28575">
            <a:solidFill>
              <a:schemeClr val="bg1"/>
            </a:solidFill>
          </a:ln>
        </p:spPr>
        <p:txBody>
          <a:bodyPr wrap="square">
            <a:noAutofit/>
          </a:bodyPr>
          <a:lstStyle/>
          <a:p>
            <a:endParaRPr lang="zh-CN" altLang="en-US"/>
          </a:p>
        </p:txBody>
      </p:sp>
      <p:sp>
        <p:nvSpPr>
          <p:cNvPr id="9" name="图片占位符 8"/>
          <p:cNvSpPr>
            <a:spLocks noGrp="1"/>
          </p:cNvSpPr>
          <p:nvPr>
            <p:ph type="pic" sz="quarter" idx="11"/>
          </p:nvPr>
        </p:nvSpPr>
        <p:spPr>
          <a:xfrm>
            <a:off x="4134632" y="2409093"/>
            <a:ext cx="3922736" cy="2655275"/>
          </a:xfrm>
          <a:custGeom>
            <a:avLst/>
            <a:gdLst>
              <a:gd name="connsiteX0" fmla="*/ 0 w 3922736"/>
              <a:gd name="connsiteY0" fmla="*/ 0 h 2655275"/>
              <a:gd name="connsiteX1" fmla="*/ 3922736 w 3922736"/>
              <a:gd name="connsiteY1" fmla="*/ 0 h 2655275"/>
              <a:gd name="connsiteX2" fmla="*/ 3922736 w 3922736"/>
              <a:gd name="connsiteY2" fmla="*/ 2655275 h 2655275"/>
              <a:gd name="connsiteX3" fmla="*/ 0 w 3922736"/>
              <a:gd name="connsiteY3" fmla="*/ 2655275 h 2655275"/>
            </a:gdLst>
            <a:ahLst/>
            <a:cxnLst>
              <a:cxn ang="0">
                <a:pos x="connsiteX0" y="connsiteY0"/>
              </a:cxn>
              <a:cxn ang="0">
                <a:pos x="connsiteX1" y="connsiteY1"/>
              </a:cxn>
              <a:cxn ang="0">
                <a:pos x="connsiteX2" y="connsiteY2"/>
              </a:cxn>
              <a:cxn ang="0">
                <a:pos x="connsiteX3" y="connsiteY3"/>
              </a:cxn>
            </a:cxnLst>
            <a:rect l="l" t="t" r="r" b="b"/>
            <a:pathLst>
              <a:path w="3922736" h="2655275">
                <a:moveTo>
                  <a:pt x="0" y="0"/>
                </a:moveTo>
                <a:lnTo>
                  <a:pt x="3922736" y="0"/>
                </a:lnTo>
                <a:lnTo>
                  <a:pt x="3922736" y="2655275"/>
                </a:lnTo>
                <a:lnTo>
                  <a:pt x="0" y="2655275"/>
                </a:lnTo>
                <a:close/>
              </a:path>
            </a:pathLst>
          </a:custGeom>
          <a:solidFill>
            <a:schemeClr val="tx1">
              <a:lumMod val="65000"/>
              <a:lumOff val="35000"/>
            </a:schemeClr>
          </a:solidFill>
          <a:ln w="28575">
            <a:solidFill>
              <a:schemeClr val="bg1"/>
            </a:solidFill>
          </a:ln>
        </p:spPr>
        <p:txBody>
          <a:bodyPr wrap="square">
            <a:noAutofit/>
          </a:bodyPr>
          <a:lstStyle/>
          <a:p>
            <a:endParaRPr lang="zh-CN" altLang="en-US" dirty="0"/>
          </a:p>
        </p:txBody>
      </p:sp>
      <p:sp>
        <p:nvSpPr>
          <p:cNvPr id="10" name="图片占位符 9"/>
          <p:cNvSpPr>
            <a:spLocks noGrp="1"/>
          </p:cNvSpPr>
          <p:nvPr>
            <p:ph type="pic" sz="quarter" idx="12"/>
          </p:nvPr>
        </p:nvSpPr>
        <p:spPr>
          <a:xfrm>
            <a:off x="7511698" y="2795954"/>
            <a:ext cx="2883604" cy="1951892"/>
          </a:xfrm>
          <a:custGeom>
            <a:avLst/>
            <a:gdLst>
              <a:gd name="connsiteX0" fmla="*/ 0 w 2883604"/>
              <a:gd name="connsiteY0" fmla="*/ 0 h 1951892"/>
              <a:gd name="connsiteX1" fmla="*/ 2883604 w 2883604"/>
              <a:gd name="connsiteY1" fmla="*/ 0 h 1951892"/>
              <a:gd name="connsiteX2" fmla="*/ 2883604 w 2883604"/>
              <a:gd name="connsiteY2" fmla="*/ 1951892 h 1951892"/>
              <a:gd name="connsiteX3" fmla="*/ 0 w 2883604"/>
              <a:gd name="connsiteY3" fmla="*/ 1951892 h 1951892"/>
            </a:gdLst>
            <a:ahLst/>
            <a:cxnLst>
              <a:cxn ang="0">
                <a:pos x="connsiteX0" y="connsiteY0"/>
              </a:cxn>
              <a:cxn ang="0">
                <a:pos x="connsiteX1" y="connsiteY1"/>
              </a:cxn>
              <a:cxn ang="0">
                <a:pos x="connsiteX2" y="connsiteY2"/>
              </a:cxn>
              <a:cxn ang="0">
                <a:pos x="connsiteX3" y="connsiteY3"/>
              </a:cxn>
            </a:cxnLst>
            <a:rect l="l" t="t" r="r" b="b"/>
            <a:pathLst>
              <a:path w="2883604" h="1951892">
                <a:moveTo>
                  <a:pt x="0" y="0"/>
                </a:moveTo>
                <a:lnTo>
                  <a:pt x="2883604" y="0"/>
                </a:lnTo>
                <a:lnTo>
                  <a:pt x="2883604" y="1951892"/>
                </a:lnTo>
                <a:lnTo>
                  <a:pt x="0" y="1951892"/>
                </a:lnTo>
                <a:close/>
              </a:path>
            </a:pathLst>
          </a:custGeom>
          <a:solidFill>
            <a:schemeClr val="tx1">
              <a:lumMod val="65000"/>
              <a:lumOff val="35000"/>
            </a:schemeClr>
          </a:solidFill>
          <a:ln w="28575">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640012" y="2637692"/>
            <a:ext cx="2177068" cy="2177068"/>
          </a:xfrm>
          <a:custGeom>
            <a:avLst/>
            <a:gdLst>
              <a:gd name="connsiteX0" fmla="*/ 1088534 w 2177068"/>
              <a:gd name="connsiteY0" fmla="*/ 0 h 2177068"/>
              <a:gd name="connsiteX1" fmla="*/ 2177068 w 2177068"/>
              <a:gd name="connsiteY1" fmla="*/ 1088534 h 2177068"/>
              <a:gd name="connsiteX2" fmla="*/ 1088534 w 2177068"/>
              <a:gd name="connsiteY2" fmla="*/ 2177068 h 2177068"/>
              <a:gd name="connsiteX3" fmla="*/ 0 w 2177068"/>
              <a:gd name="connsiteY3" fmla="*/ 1088534 h 2177068"/>
              <a:gd name="connsiteX4" fmla="*/ 1088534 w 2177068"/>
              <a:gd name="connsiteY4" fmla="*/ 0 h 217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068" h="2177068">
                <a:moveTo>
                  <a:pt x="1088534" y="0"/>
                </a:moveTo>
                <a:cubicBezTo>
                  <a:pt x="1689715" y="0"/>
                  <a:pt x="2177068" y="487353"/>
                  <a:pt x="2177068" y="1088534"/>
                </a:cubicBezTo>
                <a:cubicBezTo>
                  <a:pt x="2177068" y="1689715"/>
                  <a:pt x="1689715" y="2177068"/>
                  <a:pt x="1088534" y="2177068"/>
                </a:cubicBezTo>
                <a:cubicBezTo>
                  <a:pt x="487353" y="2177068"/>
                  <a:pt x="0" y="1689715"/>
                  <a:pt x="0" y="1088534"/>
                </a:cubicBezTo>
                <a:cubicBezTo>
                  <a:pt x="0" y="487353"/>
                  <a:pt x="487353" y="0"/>
                  <a:pt x="1088534" y="0"/>
                </a:cubicBez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386000" y="1850762"/>
            <a:ext cx="3420000" cy="3420000"/>
          </a:xfrm>
          <a:custGeom>
            <a:avLst/>
            <a:gdLst>
              <a:gd name="connsiteX0" fmla="*/ 1710000 w 3420000"/>
              <a:gd name="connsiteY0" fmla="*/ 0 h 3420000"/>
              <a:gd name="connsiteX1" fmla="*/ 3420000 w 3420000"/>
              <a:gd name="connsiteY1" fmla="*/ 1710000 h 3420000"/>
              <a:gd name="connsiteX2" fmla="*/ 1710000 w 3420000"/>
              <a:gd name="connsiteY2" fmla="*/ 3420000 h 3420000"/>
              <a:gd name="connsiteX3" fmla="*/ 0 w 3420000"/>
              <a:gd name="connsiteY3" fmla="*/ 1710000 h 3420000"/>
              <a:gd name="connsiteX4" fmla="*/ 1710000 w 3420000"/>
              <a:gd name="connsiteY4" fmla="*/ 0 h 34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00" h="3420000">
                <a:moveTo>
                  <a:pt x="1710000" y="0"/>
                </a:moveTo>
                <a:cubicBezTo>
                  <a:pt x="2654407" y="0"/>
                  <a:pt x="3420000" y="765593"/>
                  <a:pt x="3420000" y="1710000"/>
                </a:cubicBezTo>
                <a:cubicBezTo>
                  <a:pt x="3420000" y="2654407"/>
                  <a:pt x="2654407" y="3420000"/>
                  <a:pt x="1710000" y="3420000"/>
                </a:cubicBezTo>
                <a:cubicBezTo>
                  <a:pt x="765593" y="3420000"/>
                  <a:pt x="0" y="2654407"/>
                  <a:pt x="0" y="1710000"/>
                </a:cubicBezTo>
                <a:cubicBezTo>
                  <a:pt x="0" y="765593"/>
                  <a:pt x="765593" y="0"/>
                  <a:pt x="1710000" y="0"/>
                </a:cubicBez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8374920" y="2637692"/>
            <a:ext cx="2177068" cy="2177068"/>
          </a:xfrm>
          <a:custGeom>
            <a:avLst/>
            <a:gdLst>
              <a:gd name="connsiteX0" fmla="*/ 1088534 w 2177068"/>
              <a:gd name="connsiteY0" fmla="*/ 0 h 2177068"/>
              <a:gd name="connsiteX1" fmla="*/ 2177068 w 2177068"/>
              <a:gd name="connsiteY1" fmla="*/ 1088534 h 2177068"/>
              <a:gd name="connsiteX2" fmla="*/ 1088534 w 2177068"/>
              <a:gd name="connsiteY2" fmla="*/ 2177068 h 2177068"/>
              <a:gd name="connsiteX3" fmla="*/ 0 w 2177068"/>
              <a:gd name="connsiteY3" fmla="*/ 1088534 h 2177068"/>
              <a:gd name="connsiteX4" fmla="*/ 1088534 w 2177068"/>
              <a:gd name="connsiteY4" fmla="*/ 0 h 217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068" h="2177068">
                <a:moveTo>
                  <a:pt x="1088534" y="0"/>
                </a:moveTo>
                <a:cubicBezTo>
                  <a:pt x="1689715" y="0"/>
                  <a:pt x="2177068" y="487353"/>
                  <a:pt x="2177068" y="1088534"/>
                </a:cubicBezTo>
                <a:cubicBezTo>
                  <a:pt x="2177068" y="1689715"/>
                  <a:pt x="1689715" y="2177068"/>
                  <a:pt x="1088534" y="2177068"/>
                </a:cubicBezTo>
                <a:cubicBezTo>
                  <a:pt x="487353" y="2177068"/>
                  <a:pt x="0" y="1689715"/>
                  <a:pt x="0" y="1088534"/>
                </a:cubicBezTo>
                <a:cubicBezTo>
                  <a:pt x="0" y="487353"/>
                  <a:pt x="487353" y="0"/>
                  <a:pt x="1088534"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41406"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5 w 2376182"/>
              <a:gd name="connsiteY3" fmla="*/ 1723542 h 1737775"/>
              <a:gd name="connsiteX4" fmla="*/ 128529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5" y="1723542"/>
                </a:lnTo>
                <a:lnTo>
                  <a:pt x="128529" y="1723542"/>
                </a:lnTo>
                <a:lnTo>
                  <a:pt x="135384" y="1737775"/>
                </a:lnTo>
                <a:lnTo>
                  <a:pt x="93366" y="1650550"/>
                </a:lnTo>
                <a:cubicBezTo>
                  <a:pt x="33245" y="1508409"/>
                  <a:pt x="0" y="1352133"/>
                  <a:pt x="0" y="1188091"/>
                </a:cubicBezTo>
                <a:cubicBezTo>
                  <a:pt x="0" y="531927"/>
                  <a:pt x="531926" y="0"/>
                  <a:pt x="1188091" y="0"/>
                </a:cubicBezTo>
                <a:close/>
              </a:path>
            </a:pathLst>
          </a:custGeom>
        </p:spPr>
        <p:txBody>
          <a:bodyPr wrap="square">
            <a:noAutofit/>
          </a:bodyPr>
          <a:lstStyle/>
          <a:p>
            <a:endParaRPr lang="zh-CN" altLang="en-US" dirty="0"/>
          </a:p>
        </p:txBody>
      </p:sp>
      <p:sp>
        <p:nvSpPr>
          <p:cNvPr id="11" name="图片占位符 10"/>
          <p:cNvSpPr>
            <a:spLocks noGrp="1"/>
          </p:cNvSpPr>
          <p:nvPr>
            <p:ph type="pic" sz="quarter" idx="11"/>
          </p:nvPr>
        </p:nvSpPr>
        <p:spPr>
          <a:xfrm>
            <a:off x="3633609"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5 w 2376182"/>
              <a:gd name="connsiteY3" fmla="*/ 1723542 h 1737775"/>
              <a:gd name="connsiteX4" fmla="*/ 128529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5" y="1723542"/>
                </a:lnTo>
                <a:lnTo>
                  <a:pt x="128529" y="1723542"/>
                </a:lnTo>
                <a:lnTo>
                  <a:pt x="135384" y="1737775"/>
                </a:lnTo>
                <a:lnTo>
                  <a:pt x="93366" y="1650550"/>
                </a:lnTo>
                <a:cubicBezTo>
                  <a:pt x="33245" y="1508409"/>
                  <a:pt x="0" y="1352133"/>
                  <a:pt x="0" y="1188091"/>
                </a:cubicBezTo>
                <a:cubicBezTo>
                  <a:pt x="0" y="531927"/>
                  <a:pt x="531927" y="0"/>
                  <a:pt x="1188091"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25812"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4 w 2376182"/>
              <a:gd name="connsiteY3" fmla="*/ 1723542 h 1737775"/>
              <a:gd name="connsiteX4" fmla="*/ 128529 w 2376182"/>
              <a:gd name="connsiteY4" fmla="*/ 1723542 h 1737775"/>
              <a:gd name="connsiteX5" fmla="*/ 135385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4" y="1723542"/>
                </a:lnTo>
                <a:lnTo>
                  <a:pt x="128529" y="1723542"/>
                </a:lnTo>
                <a:lnTo>
                  <a:pt x="135385" y="1737775"/>
                </a:lnTo>
                <a:lnTo>
                  <a:pt x="93366" y="1650550"/>
                </a:lnTo>
                <a:cubicBezTo>
                  <a:pt x="33245" y="1508409"/>
                  <a:pt x="0" y="1352133"/>
                  <a:pt x="0" y="1188091"/>
                </a:cubicBezTo>
                <a:cubicBezTo>
                  <a:pt x="0" y="531927"/>
                  <a:pt x="531927" y="0"/>
                  <a:pt x="1188091"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18014"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4 w 2376182"/>
              <a:gd name="connsiteY3" fmla="*/ 1723542 h 1737775"/>
              <a:gd name="connsiteX4" fmla="*/ 128528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4" y="1723542"/>
                </a:lnTo>
                <a:lnTo>
                  <a:pt x="128528" y="1723542"/>
                </a:lnTo>
                <a:lnTo>
                  <a:pt x="135384" y="1737775"/>
                </a:lnTo>
                <a:lnTo>
                  <a:pt x="93366" y="1650550"/>
                </a:lnTo>
                <a:cubicBezTo>
                  <a:pt x="33245" y="1508409"/>
                  <a:pt x="0" y="1352133"/>
                  <a:pt x="0" y="1188091"/>
                </a:cubicBezTo>
                <a:cubicBezTo>
                  <a:pt x="0" y="531927"/>
                  <a:pt x="531926" y="0"/>
                  <a:pt x="1188091" y="0"/>
                </a:cubicBezTo>
                <a:close/>
              </a:path>
            </a:pathLst>
          </a:custGeom>
        </p:spPr>
        <p:txBody>
          <a:bodyPr wrap="square">
            <a:noAutofit/>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05870" y="2082899"/>
            <a:ext cx="3764116" cy="2752813"/>
          </a:xfrm>
          <a:custGeom>
            <a:avLst/>
            <a:gdLst>
              <a:gd name="connsiteX0" fmla="*/ 1882058 w 3764116"/>
              <a:gd name="connsiteY0" fmla="*/ 0 h 2752813"/>
              <a:gd name="connsiteX1" fmla="*/ 3764116 w 3764116"/>
              <a:gd name="connsiteY1" fmla="*/ 1882058 h 2752813"/>
              <a:gd name="connsiteX2" fmla="*/ 3616215 w 3764116"/>
              <a:gd name="connsiteY2" fmla="*/ 2614639 h 2752813"/>
              <a:gd name="connsiteX3" fmla="*/ 3560515 w 3764116"/>
              <a:gd name="connsiteY3" fmla="*/ 2730266 h 2752813"/>
              <a:gd name="connsiteX4" fmla="*/ 203602 w 3764116"/>
              <a:gd name="connsiteY4" fmla="*/ 2730266 h 2752813"/>
              <a:gd name="connsiteX5" fmla="*/ 214463 w 3764116"/>
              <a:gd name="connsiteY5" fmla="*/ 2752813 h 2752813"/>
              <a:gd name="connsiteX6" fmla="*/ 147901 w 3764116"/>
              <a:gd name="connsiteY6" fmla="*/ 2614639 h 2752813"/>
              <a:gd name="connsiteX7" fmla="*/ 0 w 3764116"/>
              <a:gd name="connsiteY7" fmla="*/ 1882058 h 2752813"/>
              <a:gd name="connsiteX8" fmla="*/ 1882058 w 3764116"/>
              <a:gd name="connsiteY8" fmla="*/ 0 h 275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4116" h="2752813">
                <a:moveTo>
                  <a:pt x="1882058" y="0"/>
                </a:moveTo>
                <a:cubicBezTo>
                  <a:pt x="2921490" y="0"/>
                  <a:pt x="3764116" y="842626"/>
                  <a:pt x="3764116" y="1882058"/>
                </a:cubicBezTo>
                <a:cubicBezTo>
                  <a:pt x="3764116" y="2141916"/>
                  <a:pt x="3711452" y="2389473"/>
                  <a:pt x="3616215" y="2614639"/>
                </a:cubicBezTo>
                <a:lnTo>
                  <a:pt x="3560515" y="2730266"/>
                </a:lnTo>
                <a:lnTo>
                  <a:pt x="203602" y="2730266"/>
                </a:lnTo>
                <a:lnTo>
                  <a:pt x="214463" y="2752813"/>
                </a:lnTo>
                <a:lnTo>
                  <a:pt x="147901" y="2614639"/>
                </a:lnTo>
                <a:cubicBezTo>
                  <a:pt x="52664" y="2389473"/>
                  <a:pt x="0" y="2141916"/>
                  <a:pt x="0" y="1882058"/>
                </a:cubicBezTo>
                <a:cubicBezTo>
                  <a:pt x="0" y="842626"/>
                  <a:pt x="842626" y="0"/>
                  <a:pt x="1882058"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5717745" y="1907305"/>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047562" y="1907305"/>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5717745" y="4140551"/>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8047562" y="4140551"/>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098430" y="229076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4038056" y="347354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5977682" y="2429336"/>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7917308" y="347354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3535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62373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1211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00495"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
        <p:nvSpPr>
          <p:cNvPr id="22" name="图片占位符 21"/>
          <p:cNvSpPr>
            <a:spLocks noGrp="1"/>
          </p:cNvSpPr>
          <p:nvPr>
            <p:ph type="pic" sz="quarter" idx="16"/>
          </p:nvPr>
        </p:nvSpPr>
        <p:spPr>
          <a:xfrm>
            <a:off x="7805695"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5" name="图片占位符 24"/>
          <p:cNvSpPr>
            <a:spLocks noGrp="1"/>
          </p:cNvSpPr>
          <p:nvPr>
            <p:ph type="pic" sz="quarter" idx="17"/>
          </p:nvPr>
        </p:nvSpPr>
        <p:spPr>
          <a:xfrm>
            <a:off x="7805695"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8"/>
          </p:nvPr>
        </p:nvSpPr>
        <p:spPr>
          <a:xfrm>
            <a:off x="7805695"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1" name="图片占位符 20"/>
          <p:cNvSpPr>
            <a:spLocks noGrp="1"/>
          </p:cNvSpPr>
          <p:nvPr>
            <p:ph type="pic" sz="quarter" idx="13"/>
          </p:nvPr>
        </p:nvSpPr>
        <p:spPr>
          <a:xfrm>
            <a:off x="4793434"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4" name="图片占位符 23"/>
          <p:cNvSpPr>
            <a:spLocks noGrp="1"/>
          </p:cNvSpPr>
          <p:nvPr>
            <p:ph type="pic" sz="quarter" idx="14"/>
          </p:nvPr>
        </p:nvSpPr>
        <p:spPr>
          <a:xfrm>
            <a:off x="4793434"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7" name="图片占位符 26"/>
          <p:cNvSpPr>
            <a:spLocks noGrp="1"/>
          </p:cNvSpPr>
          <p:nvPr>
            <p:ph type="pic" sz="quarter" idx="15"/>
          </p:nvPr>
        </p:nvSpPr>
        <p:spPr>
          <a:xfrm>
            <a:off x="4793434"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0" name="图片占位符 19"/>
          <p:cNvSpPr>
            <a:spLocks noGrp="1"/>
          </p:cNvSpPr>
          <p:nvPr>
            <p:ph type="pic" sz="quarter" idx="10"/>
          </p:nvPr>
        </p:nvSpPr>
        <p:spPr>
          <a:xfrm>
            <a:off x="1781174"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3" name="图片占位符 22"/>
          <p:cNvSpPr>
            <a:spLocks noGrp="1"/>
          </p:cNvSpPr>
          <p:nvPr>
            <p:ph type="pic" sz="quarter" idx="11"/>
          </p:nvPr>
        </p:nvSpPr>
        <p:spPr>
          <a:xfrm>
            <a:off x="1781174"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6" name="图片占位符 25"/>
          <p:cNvSpPr>
            <a:spLocks noGrp="1"/>
          </p:cNvSpPr>
          <p:nvPr>
            <p:ph type="pic" sz="quarter" idx="12"/>
          </p:nvPr>
        </p:nvSpPr>
        <p:spPr>
          <a:xfrm>
            <a:off x="1781174"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178810" y="2240490"/>
            <a:ext cx="3308350" cy="3308350"/>
          </a:xfrm>
          <a:custGeom>
            <a:avLst/>
            <a:gdLst>
              <a:gd name="connsiteX0" fmla="*/ 1654175 w 3308350"/>
              <a:gd name="connsiteY0" fmla="*/ 0 h 3308350"/>
              <a:gd name="connsiteX1" fmla="*/ 3308350 w 3308350"/>
              <a:gd name="connsiteY1" fmla="*/ 1654175 h 3308350"/>
              <a:gd name="connsiteX2" fmla="*/ 1654175 w 3308350"/>
              <a:gd name="connsiteY2" fmla="*/ 3308350 h 3308350"/>
              <a:gd name="connsiteX3" fmla="*/ 0 w 3308350"/>
              <a:gd name="connsiteY3" fmla="*/ 1654175 h 3308350"/>
              <a:gd name="connsiteX4" fmla="*/ 1654175 w 3308350"/>
              <a:gd name="connsiteY4" fmla="*/ 0 h 330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50" h="3308350">
                <a:moveTo>
                  <a:pt x="1654175" y="0"/>
                </a:moveTo>
                <a:cubicBezTo>
                  <a:pt x="2567751" y="0"/>
                  <a:pt x="3308350" y="740599"/>
                  <a:pt x="3308350" y="1654175"/>
                </a:cubicBezTo>
                <a:cubicBezTo>
                  <a:pt x="3308350" y="2567751"/>
                  <a:pt x="2567751" y="3308350"/>
                  <a:pt x="1654175" y="3308350"/>
                </a:cubicBezTo>
                <a:cubicBezTo>
                  <a:pt x="740599" y="3308350"/>
                  <a:pt x="0" y="2567751"/>
                  <a:pt x="0" y="1654175"/>
                </a:cubicBezTo>
                <a:cubicBezTo>
                  <a:pt x="0" y="740599"/>
                  <a:pt x="740599" y="0"/>
                  <a:pt x="1654175"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6658315" y="2240490"/>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181913" y="3398413"/>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658315" y="4556336"/>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2898437" y="2098025"/>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7449187" y="2098025"/>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5173812" y="4203529"/>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l="-38000" r="-38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sp>
        <p:nvSpPr>
          <p:cNvPr id="17" name="图片占位符 16"/>
          <p:cNvSpPr>
            <a:spLocks noGrp="1"/>
          </p:cNvSpPr>
          <p:nvPr>
            <p:ph type="pic" sz="quarter" idx="10"/>
          </p:nvPr>
        </p:nvSpPr>
        <p:spPr>
          <a:xfrm>
            <a:off x="2032000"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428999" y="328263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5524499" y="194659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dirty="0"/>
          </a:p>
        </p:txBody>
      </p:sp>
      <p:sp>
        <p:nvSpPr>
          <p:cNvPr id="18" name="图片占位符 17"/>
          <p:cNvSpPr>
            <a:spLocks noGrp="1"/>
          </p:cNvSpPr>
          <p:nvPr>
            <p:ph type="pic" sz="quarter" idx="13"/>
          </p:nvPr>
        </p:nvSpPr>
        <p:spPr>
          <a:xfrm>
            <a:off x="4825999"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4"/>
          </p:nvPr>
        </p:nvSpPr>
        <p:spPr>
          <a:xfrm>
            <a:off x="7619999" y="328263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9" name="图片占位符 18"/>
          <p:cNvSpPr>
            <a:spLocks noGrp="1"/>
          </p:cNvSpPr>
          <p:nvPr>
            <p:ph type="pic" sz="quarter" idx="15"/>
          </p:nvPr>
        </p:nvSpPr>
        <p:spPr>
          <a:xfrm>
            <a:off x="7619999"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384301"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603373"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7822445"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396568" y="3090213"/>
            <a:ext cx="1511947" cy="1511934"/>
          </a:xfrm>
          <a:custGeom>
            <a:avLst/>
            <a:gdLst>
              <a:gd name="connsiteX0" fmla="*/ 704601 w 1511947"/>
              <a:gd name="connsiteY0" fmla="*/ 1755 h 1511934"/>
              <a:gd name="connsiteX1" fmla="*/ 1252959 w 1511947"/>
              <a:gd name="connsiteY1" fmla="*/ 186370 h 1511934"/>
              <a:gd name="connsiteX2" fmla="*/ 1325610 w 1511947"/>
              <a:gd name="connsiteY2" fmla="*/ 1252987 h 1511934"/>
              <a:gd name="connsiteX3" fmla="*/ 258989 w 1511947"/>
              <a:gd name="connsiteY3" fmla="*/ 1325564 h 1511934"/>
              <a:gd name="connsiteX4" fmla="*/ 186337 w 1511947"/>
              <a:gd name="connsiteY4" fmla="*/ 258947 h 1511934"/>
              <a:gd name="connsiteX5" fmla="*/ 704601 w 1511947"/>
              <a:gd name="connsiteY5" fmla="*/ 1755 h 151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4">
                <a:moveTo>
                  <a:pt x="704601" y="1755"/>
                </a:moveTo>
                <a:cubicBezTo>
                  <a:pt x="897622" y="-11379"/>
                  <a:pt x="1095658" y="49122"/>
                  <a:pt x="1252959" y="186370"/>
                </a:cubicBezTo>
                <a:cubicBezTo>
                  <a:pt x="1567561" y="460867"/>
                  <a:pt x="1600088" y="938408"/>
                  <a:pt x="1325610" y="1252987"/>
                </a:cubicBezTo>
                <a:cubicBezTo>
                  <a:pt x="1051133" y="1567567"/>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
        <p:nvSpPr>
          <p:cNvPr id="8" name="图片占位符 7"/>
          <p:cNvSpPr>
            <a:spLocks noGrp="1"/>
          </p:cNvSpPr>
          <p:nvPr>
            <p:ph type="pic" sz="quarter" idx="12"/>
          </p:nvPr>
        </p:nvSpPr>
        <p:spPr>
          <a:xfrm>
            <a:off x="7160427" y="2387591"/>
            <a:ext cx="1511947" cy="1511933"/>
          </a:xfrm>
          <a:custGeom>
            <a:avLst/>
            <a:gdLst>
              <a:gd name="connsiteX0" fmla="*/ 704601 w 1511947"/>
              <a:gd name="connsiteY0" fmla="*/ 1755 h 1511933"/>
              <a:gd name="connsiteX1" fmla="*/ 1252959 w 1511947"/>
              <a:gd name="connsiteY1" fmla="*/ 186370 h 1511933"/>
              <a:gd name="connsiteX2" fmla="*/ 1325610 w 1511947"/>
              <a:gd name="connsiteY2" fmla="*/ 1252987 h 1511933"/>
              <a:gd name="connsiteX3" fmla="*/ 258989 w 1511947"/>
              <a:gd name="connsiteY3" fmla="*/ 1325564 h 1511933"/>
              <a:gd name="connsiteX4" fmla="*/ 186337 w 1511947"/>
              <a:gd name="connsiteY4" fmla="*/ 258947 h 1511933"/>
              <a:gd name="connsiteX5" fmla="*/ 704601 w 1511947"/>
              <a:gd name="connsiteY5" fmla="*/ 1755 h 151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3">
                <a:moveTo>
                  <a:pt x="704601" y="1755"/>
                </a:moveTo>
                <a:cubicBezTo>
                  <a:pt x="897622" y="-11379"/>
                  <a:pt x="1095658" y="49122"/>
                  <a:pt x="1252959" y="186370"/>
                </a:cubicBezTo>
                <a:cubicBezTo>
                  <a:pt x="1567561" y="460867"/>
                  <a:pt x="1600087" y="938408"/>
                  <a:pt x="1325610" y="1252987"/>
                </a:cubicBezTo>
                <a:cubicBezTo>
                  <a:pt x="1051133" y="1567566"/>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
        <p:nvSpPr>
          <p:cNvPr id="11" name="图片占位符 10"/>
          <p:cNvSpPr>
            <a:spLocks noGrp="1"/>
          </p:cNvSpPr>
          <p:nvPr>
            <p:ph type="pic" sz="quarter" idx="13"/>
          </p:nvPr>
        </p:nvSpPr>
        <p:spPr>
          <a:xfrm>
            <a:off x="4778497" y="3143557"/>
            <a:ext cx="1511947" cy="1511934"/>
          </a:xfrm>
          <a:custGeom>
            <a:avLst/>
            <a:gdLst>
              <a:gd name="connsiteX0" fmla="*/ 704601 w 1511947"/>
              <a:gd name="connsiteY0" fmla="*/ 1755 h 1511934"/>
              <a:gd name="connsiteX1" fmla="*/ 1252959 w 1511947"/>
              <a:gd name="connsiteY1" fmla="*/ 186370 h 1511934"/>
              <a:gd name="connsiteX2" fmla="*/ 1325610 w 1511947"/>
              <a:gd name="connsiteY2" fmla="*/ 1252987 h 1511934"/>
              <a:gd name="connsiteX3" fmla="*/ 258989 w 1511947"/>
              <a:gd name="connsiteY3" fmla="*/ 1325564 h 1511934"/>
              <a:gd name="connsiteX4" fmla="*/ 186337 w 1511947"/>
              <a:gd name="connsiteY4" fmla="*/ 258947 h 1511934"/>
              <a:gd name="connsiteX5" fmla="*/ 704601 w 1511947"/>
              <a:gd name="connsiteY5" fmla="*/ 1755 h 151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4">
                <a:moveTo>
                  <a:pt x="704601" y="1755"/>
                </a:moveTo>
                <a:cubicBezTo>
                  <a:pt x="897622" y="-11379"/>
                  <a:pt x="1095658" y="49122"/>
                  <a:pt x="1252959" y="186370"/>
                </a:cubicBezTo>
                <a:cubicBezTo>
                  <a:pt x="1567561" y="460867"/>
                  <a:pt x="1600088" y="938408"/>
                  <a:pt x="1325610" y="1252987"/>
                </a:cubicBezTo>
                <a:cubicBezTo>
                  <a:pt x="1051133" y="1567567"/>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标题幻灯片">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163701" y="2457450"/>
            <a:ext cx="3311648" cy="2038350"/>
          </a:xfrm>
          <a:custGeom>
            <a:avLst/>
            <a:gdLst>
              <a:gd name="connsiteX0" fmla="*/ 0 w 3311648"/>
              <a:gd name="connsiteY0" fmla="*/ 0 h 2038350"/>
              <a:gd name="connsiteX1" fmla="*/ 3311648 w 3311648"/>
              <a:gd name="connsiteY1" fmla="*/ 0 h 2038350"/>
              <a:gd name="connsiteX2" fmla="*/ 3311648 w 3311648"/>
              <a:gd name="connsiteY2" fmla="*/ 2038350 h 2038350"/>
              <a:gd name="connsiteX3" fmla="*/ 0 w 3311648"/>
              <a:gd name="connsiteY3" fmla="*/ 2038350 h 2038350"/>
            </a:gdLst>
            <a:ahLst/>
            <a:cxnLst>
              <a:cxn ang="0">
                <a:pos x="connsiteX0" y="connsiteY0"/>
              </a:cxn>
              <a:cxn ang="0">
                <a:pos x="connsiteX1" y="connsiteY1"/>
              </a:cxn>
              <a:cxn ang="0">
                <a:pos x="connsiteX2" y="connsiteY2"/>
              </a:cxn>
              <a:cxn ang="0">
                <a:pos x="connsiteX3" y="connsiteY3"/>
              </a:cxn>
            </a:cxnLst>
            <a:rect l="l" t="t" r="r" b="b"/>
            <a:pathLst>
              <a:path w="3311648" h="2038350">
                <a:moveTo>
                  <a:pt x="0" y="0"/>
                </a:moveTo>
                <a:lnTo>
                  <a:pt x="3311648" y="0"/>
                </a:lnTo>
                <a:lnTo>
                  <a:pt x="3311648" y="2038350"/>
                </a:lnTo>
                <a:lnTo>
                  <a:pt x="0" y="2038350"/>
                </a:lnTo>
                <a:close/>
              </a:path>
            </a:pathLst>
          </a:custGeom>
        </p:spPr>
        <p:txBody>
          <a:bodyPr wrap="square">
            <a:noAutofit/>
          </a:bodyPr>
          <a:lstStyle/>
          <a:p>
            <a:endParaRPr lang="zh-CN" altLang="en-US"/>
          </a:p>
        </p:txBody>
      </p:sp>
      <p:sp>
        <p:nvSpPr>
          <p:cNvPr id="7" name="图片占位符 6"/>
          <p:cNvSpPr>
            <a:spLocks noGrp="1"/>
          </p:cNvSpPr>
          <p:nvPr>
            <p:ph type="pic" sz="quarter" idx="11"/>
          </p:nvPr>
        </p:nvSpPr>
        <p:spPr>
          <a:xfrm>
            <a:off x="6716653" y="2457450"/>
            <a:ext cx="3311648" cy="2038350"/>
          </a:xfrm>
          <a:custGeom>
            <a:avLst/>
            <a:gdLst>
              <a:gd name="connsiteX0" fmla="*/ 0 w 3311648"/>
              <a:gd name="connsiteY0" fmla="*/ 0 h 2038350"/>
              <a:gd name="connsiteX1" fmla="*/ 3311648 w 3311648"/>
              <a:gd name="connsiteY1" fmla="*/ 0 h 2038350"/>
              <a:gd name="connsiteX2" fmla="*/ 3311648 w 3311648"/>
              <a:gd name="connsiteY2" fmla="*/ 2038350 h 2038350"/>
              <a:gd name="connsiteX3" fmla="*/ 0 w 3311648"/>
              <a:gd name="connsiteY3" fmla="*/ 2038350 h 2038350"/>
            </a:gdLst>
            <a:ahLst/>
            <a:cxnLst>
              <a:cxn ang="0">
                <a:pos x="connsiteX0" y="connsiteY0"/>
              </a:cxn>
              <a:cxn ang="0">
                <a:pos x="connsiteX1" y="connsiteY1"/>
              </a:cxn>
              <a:cxn ang="0">
                <a:pos x="connsiteX2" y="connsiteY2"/>
              </a:cxn>
              <a:cxn ang="0">
                <a:pos x="connsiteX3" y="connsiteY3"/>
              </a:cxn>
            </a:cxnLst>
            <a:rect l="l" t="t" r="r" b="b"/>
            <a:pathLst>
              <a:path w="3311648" h="2038350">
                <a:moveTo>
                  <a:pt x="0" y="0"/>
                </a:moveTo>
                <a:lnTo>
                  <a:pt x="3311648" y="0"/>
                </a:lnTo>
                <a:lnTo>
                  <a:pt x="3311648" y="2038350"/>
                </a:lnTo>
                <a:lnTo>
                  <a:pt x="0" y="203835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标题幻灯片">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8556624"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5" name="图片占位符 14"/>
          <p:cNvSpPr>
            <a:spLocks noGrp="1"/>
          </p:cNvSpPr>
          <p:nvPr>
            <p:ph type="pic" sz="quarter" idx="11"/>
          </p:nvPr>
        </p:nvSpPr>
        <p:spPr>
          <a:xfrm>
            <a:off x="6827043"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4" name="图片占位符 13"/>
          <p:cNvSpPr>
            <a:spLocks noGrp="1"/>
          </p:cNvSpPr>
          <p:nvPr>
            <p:ph type="pic" sz="quarter" idx="12"/>
          </p:nvPr>
        </p:nvSpPr>
        <p:spPr>
          <a:xfrm>
            <a:off x="5097462"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3" name="图片占位符 12"/>
          <p:cNvSpPr>
            <a:spLocks noGrp="1"/>
          </p:cNvSpPr>
          <p:nvPr>
            <p:ph type="pic" sz="quarter" idx="13"/>
          </p:nvPr>
        </p:nvSpPr>
        <p:spPr>
          <a:xfrm>
            <a:off x="3367881"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2" name="图片占位符 11"/>
          <p:cNvSpPr>
            <a:spLocks noGrp="1"/>
          </p:cNvSpPr>
          <p:nvPr>
            <p:ph type="pic" sz="quarter" idx="14"/>
          </p:nvPr>
        </p:nvSpPr>
        <p:spPr>
          <a:xfrm>
            <a:off x="1638300"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638300"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367881" y="3654426"/>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5097462"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827043" y="3654426"/>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4" name="图片占位符 13"/>
          <p:cNvSpPr>
            <a:spLocks noGrp="1"/>
          </p:cNvSpPr>
          <p:nvPr>
            <p:ph type="pic" sz="quarter" idx="14"/>
          </p:nvPr>
        </p:nvSpPr>
        <p:spPr>
          <a:xfrm>
            <a:off x="8556624"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147207" y="2188666"/>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2147207" y="4002951"/>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6357257" y="2188666"/>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357257" y="4002951"/>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634672" y="2360705"/>
            <a:ext cx="2337706" cy="2455905"/>
          </a:xfrm>
          <a:custGeom>
            <a:avLst/>
            <a:gdLst>
              <a:gd name="connsiteX0" fmla="*/ 0 w 2337706"/>
              <a:gd name="connsiteY0" fmla="*/ 0 h 2455905"/>
              <a:gd name="connsiteX1" fmla="*/ 2337706 w 2337706"/>
              <a:gd name="connsiteY1" fmla="*/ 0 h 2455905"/>
              <a:gd name="connsiteX2" fmla="*/ 2337706 w 2337706"/>
              <a:gd name="connsiteY2" fmla="*/ 2455905 h 2455905"/>
              <a:gd name="connsiteX3" fmla="*/ 0 w 2337706"/>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6" h="2455905">
                <a:moveTo>
                  <a:pt x="0" y="0"/>
                </a:moveTo>
                <a:lnTo>
                  <a:pt x="2337706" y="0"/>
                </a:lnTo>
                <a:lnTo>
                  <a:pt x="2337706"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a:solidFill>
                  <a:schemeClr val="lt1">
                    <a:hueOff val="0"/>
                    <a:satOff val="0"/>
                    <a:lumOff val="0"/>
                    <a:alphaOff val="0"/>
                  </a:schemeClr>
                </a:solidFill>
              </a:defRPr>
            </a:lvl1pPr>
          </a:lstStyle>
          <a:p>
            <a:pPr marL="0" lvl="0" defTabSz="457200"/>
            <a:endParaRPr lang="zh-CN" altLang="en-US"/>
          </a:p>
        </p:txBody>
      </p:sp>
      <p:sp>
        <p:nvSpPr>
          <p:cNvPr id="11" name="图片占位符 10"/>
          <p:cNvSpPr>
            <a:spLocks noGrp="1"/>
          </p:cNvSpPr>
          <p:nvPr>
            <p:ph type="pic" sz="quarter" idx="11"/>
          </p:nvPr>
        </p:nvSpPr>
        <p:spPr>
          <a:xfrm>
            <a:off x="3865337"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dirty="0">
                <a:solidFill>
                  <a:schemeClr val="lt1">
                    <a:hueOff val="0"/>
                    <a:satOff val="0"/>
                    <a:lumOff val="0"/>
                    <a:alphaOff val="0"/>
                  </a:schemeClr>
                </a:solidFill>
              </a:defRPr>
            </a:lvl1pPr>
          </a:lstStyle>
          <a:p>
            <a:pPr marL="0" lvl="0" defTabSz="457200"/>
            <a:endParaRPr lang="zh-CN" altLang="en-US" dirty="0"/>
          </a:p>
        </p:txBody>
      </p:sp>
      <p:sp>
        <p:nvSpPr>
          <p:cNvPr id="12" name="图片占位符 11"/>
          <p:cNvSpPr>
            <a:spLocks noGrp="1"/>
          </p:cNvSpPr>
          <p:nvPr>
            <p:ph type="pic" sz="quarter" idx="12"/>
          </p:nvPr>
        </p:nvSpPr>
        <p:spPr>
          <a:xfrm>
            <a:off x="6096001"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a:solidFill>
                  <a:schemeClr val="lt1">
                    <a:hueOff val="0"/>
                    <a:satOff val="0"/>
                    <a:lumOff val="0"/>
                    <a:alphaOff val="0"/>
                  </a:schemeClr>
                </a:solidFill>
              </a:defRPr>
            </a:lvl1pPr>
          </a:lstStyle>
          <a:p>
            <a:pPr marL="0" lvl="0" defTabSz="457200"/>
            <a:endParaRPr lang="zh-CN" altLang="en-US"/>
          </a:p>
        </p:txBody>
      </p:sp>
      <p:sp>
        <p:nvSpPr>
          <p:cNvPr id="13" name="图片占位符 12"/>
          <p:cNvSpPr>
            <a:spLocks noGrp="1"/>
          </p:cNvSpPr>
          <p:nvPr>
            <p:ph type="pic" sz="quarter" idx="13"/>
          </p:nvPr>
        </p:nvSpPr>
        <p:spPr>
          <a:xfrm>
            <a:off x="8326666"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dirty="0">
                <a:solidFill>
                  <a:schemeClr val="lt1">
                    <a:hueOff val="0"/>
                    <a:satOff val="0"/>
                    <a:lumOff val="0"/>
                    <a:alphaOff val="0"/>
                  </a:schemeClr>
                </a:solidFill>
              </a:defRPr>
            </a:lvl1pPr>
          </a:lstStyle>
          <a:p>
            <a:pPr marL="0" lvl="0" defTabSz="457200"/>
            <a:endParaRPr lang="zh-CN" altLang="en-US" dirty="0"/>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2_标题幻灯片">
    <p:spTree>
      <p:nvGrpSpPr>
        <p:cNvPr id="1" name=""/>
        <p:cNvGrpSpPr/>
        <p:nvPr/>
      </p:nvGrpSpPr>
      <p:grpSpPr>
        <a:xfrm>
          <a:off x="0" y="0"/>
          <a:ext cx="0" cy="0"/>
          <a:chOff x="0" y="0"/>
          <a:chExt cx="0" cy="0"/>
        </a:xfrm>
      </p:grpSpPr>
      <p:sp>
        <p:nvSpPr>
          <p:cNvPr id="13" name="图片占位符 12"/>
          <p:cNvSpPr>
            <a:spLocks noGrp="1"/>
          </p:cNvSpPr>
          <p:nvPr>
            <p:ph type="pic" sz="quarter" idx="14"/>
          </p:nvPr>
        </p:nvSpPr>
        <p:spPr>
          <a:xfrm>
            <a:off x="4746171" y="2722564"/>
            <a:ext cx="2699658" cy="2327290"/>
          </a:xfrm>
          <a:custGeom>
            <a:avLst/>
            <a:gdLst>
              <a:gd name="connsiteX0" fmla="*/ 581823 w 2699658"/>
              <a:gd name="connsiteY0" fmla="*/ 0 h 2327290"/>
              <a:gd name="connsiteX1" fmla="*/ 2117835 w 2699658"/>
              <a:gd name="connsiteY1" fmla="*/ 0 h 2327290"/>
              <a:gd name="connsiteX2" fmla="*/ 2699658 w 2699658"/>
              <a:gd name="connsiteY2" fmla="*/ 1163645 h 2327290"/>
              <a:gd name="connsiteX3" fmla="*/ 2117835 w 2699658"/>
              <a:gd name="connsiteY3" fmla="*/ 2327290 h 2327290"/>
              <a:gd name="connsiteX4" fmla="*/ 581823 w 2699658"/>
              <a:gd name="connsiteY4" fmla="*/ 2327290 h 2327290"/>
              <a:gd name="connsiteX5" fmla="*/ 0 w 2699658"/>
              <a:gd name="connsiteY5" fmla="*/ 1163645 h 232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9658" h="2327290">
                <a:moveTo>
                  <a:pt x="581823" y="0"/>
                </a:moveTo>
                <a:lnTo>
                  <a:pt x="2117835" y="0"/>
                </a:lnTo>
                <a:lnTo>
                  <a:pt x="2699658" y="1163645"/>
                </a:lnTo>
                <a:lnTo>
                  <a:pt x="2117835" y="2327290"/>
                </a:lnTo>
                <a:lnTo>
                  <a:pt x="581823" y="2327290"/>
                </a:lnTo>
                <a:lnTo>
                  <a:pt x="0" y="1163645"/>
                </a:lnTo>
                <a:close/>
              </a:path>
            </a:pathLst>
          </a:custGeom>
        </p:spPr>
        <p:txBody>
          <a:bodyPr wrap="square">
            <a:noAutofit/>
          </a:bodyPr>
          <a:lstStyle/>
          <a:p>
            <a:endParaRPr lang="zh-CN" altLang="en-US"/>
          </a:p>
        </p:txBody>
      </p:sp>
      <p:sp>
        <p:nvSpPr>
          <p:cNvPr id="12" name="图片占位符 11"/>
          <p:cNvSpPr>
            <a:spLocks noGrp="1"/>
          </p:cNvSpPr>
          <p:nvPr>
            <p:ph type="pic" sz="quarter" idx="10"/>
          </p:nvPr>
        </p:nvSpPr>
        <p:spPr>
          <a:xfrm>
            <a:off x="3497943" y="21344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7358743" y="21344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7358743" y="42680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3497943" y="42680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dirty="0" smtClean="0"/>
              <a:t>单击此处编辑母版标题样式</a:t>
            </a:r>
            <a:endParaRPr lang="zh-CN" altLang="en-US" dirty="0"/>
          </a:p>
        </p:txBody>
      </p:sp>
      <p:sp>
        <p:nvSpPr>
          <p:cNvPr id="4" name="TextBox 3"/>
          <p:cNvSpPr txBox="1"/>
          <p:nvPr userDrawn="1"/>
        </p:nvSpPr>
        <p:spPr>
          <a:xfrm>
            <a:off x="1907704" y="6537939"/>
            <a:ext cx="1224136" cy="118430"/>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hlinkClick r:id="rId2"/>
              </a:rPr>
              <a:t>PPT</a:t>
            </a:r>
            <a:r>
              <a:rPr kumimoji="0" lang="zh-CN" altLang="en-US"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hlinkClick r:id="rId2"/>
              </a:rPr>
              <a:t>下载</a:t>
            </a:r>
            <a:r>
              <a:rPr kumimoji="0" lang="zh-CN" altLang="en-US"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 </a:t>
            </a:r>
            <a:r>
              <a:rPr kumimoji="0" lang="en-US" altLang="zh-CN" sz="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http://www.1ppt.com/xiazai/</a:t>
            </a:r>
            <a:endParaRPr kumimoji="0" lang="en-US" altLang="zh-CN"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二级目录">
    <p:bg>
      <p:bgPr>
        <a:solidFill>
          <a:srgbClr val="F3F3F3"/>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4713" y="3309441"/>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5" name="图片占位符 14"/>
          <p:cNvSpPr>
            <a:spLocks noGrp="1"/>
          </p:cNvSpPr>
          <p:nvPr>
            <p:ph type="pic" sz="quarter" idx="11"/>
          </p:nvPr>
        </p:nvSpPr>
        <p:spPr>
          <a:xfrm>
            <a:off x="2889039" y="2680919"/>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6" name="图片占位符 15"/>
          <p:cNvSpPr>
            <a:spLocks noGrp="1"/>
          </p:cNvSpPr>
          <p:nvPr>
            <p:ph type="pic" sz="quarter" idx="12"/>
          </p:nvPr>
        </p:nvSpPr>
        <p:spPr>
          <a:xfrm>
            <a:off x="4903365" y="3794584"/>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7" name="图片占位符 16"/>
          <p:cNvSpPr>
            <a:spLocks noGrp="1"/>
          </p:cNvSpPr>
          <p:nvPr>
            <p:ph type="pic" sz="quarter" idx="13"/>
          </p:nvPr>
        </p:nvSpPr>
        <p:spPr>
          <a:xfrm>
            <a:off x="6917691" y="2179024"/>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8" name="图片占位符 17"/>
          <p:cNvSpPr>
            <a:spLocks noGrp="1"/>
          </p:cNvSpPr>
          <p:nvPr>
            <p:ph type="pic" sz="quarter" idx="14"/>
          </p:nvPr>
        </p:nvSpPr>
        <p:spPr>
          <a:xfrm>
            <a:off x="8932017" y="3173532"/>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7" name="图片占位符 16"/>
          <p:cNvSpPr>
            <a:spLocks noGrp="1"/>
          </p:cNvSpPr>
          <p:nvPr>
            <p:ph type="pic" sz="quarter" idx="13"/>
          </p:nvPr>
        </p:nvSpPr>
        <p:spPr>
          <a:xfrm>
            <a:off x="2097125"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8" name="图片占位符 17"/>
          <p:cNvSpPr>
            <a:spLocks noGrp="1"/>
          </p:cNvSpPr>
          <p:nvPr>
            <p:ph type="pic" sz="quarter" idx="14"/>
          </p:nvPr>
        </p:nvSpPr>
        <p:spPr>
          <a:xfrm>
            <a:off x="4878644"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9" name="图片占位符 18"/>
          <p:cNvSpPr>
            <a:spLocks noGrp="1"/>
          </p:cNvSpPr>
          <p:nvPr>
            <p:ph type="pic" sz="quarter" idx="15"/>
          </p:nvPr>
        </p:nvSpPr>
        <p:spPr>
          <a:xfrm>
            <a:off x="7660163"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4" name="图片占位符 13"/>
          <p:cNvSpPr>
            <a:spLocks noGrp="1"/>
          </p:cNvSpPr>
          <p:nvPr>
            <p:ph type="pic" sz="quarter" idx="10"/>
          </p:nvPr>
        </p:nvSpPr>
        <p:spPr>
          <a:xfrm>
            <a:off x="2097125"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4878644"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7660163"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195753" y="2883877"/>
            <a:ext cx="2760785" cy="2490454"/>
          </a:xfrm>
          <a:custGeom>
            <a:avLst/>
            <a:gdLst>
              <a:gd name="connsiteX0" fmla="*/ 0 w 2760785"/>
              <a:gd name="connsiteY0" fmla="*/ 0 h 2490454"/>
              <a:gd name="connsiteX1" fmla="*/ 2760785 w 2760785"/>
              <a:gd name="connsiteY1" fmla="*/ 0 h 2490454"/>
              <a:gd name="connsiteX2" fmla="*/ 2760785 w 2760785"/>
              <a:gd name="connsiteY2" fmla="*/ 2490454 h 2490454"/>
              <a:gd name="connsiteX3" fmla="*/ 0 w 2760785"/>
              <a:gd name="connsiteY3" fmla="*/ 2490454 h 2490454"/>
            </a:gdLst>
            <a:ahLst/>
            <a:cxnLst>
              <a:cxn ang="0">
                <a:pos x="connsiteX0" y="connsiteY0"/>
              </a:cxn>
              <a:cxn ang="0">
                <a:pos x="connsiteX1" y="connsiteY1"/>
              </a:cxn>
              <a:cxn ang="0">
                <a:pos x="connsiteX2" y="connsiteY2"/>
              </a:cxn>
              <a:cxn ang="0">
                <a:pos x="connsiteX3" y="connsiteY3"/>
              </a:cxn>
            </a:cxnLst>
            <a:rect l="l" t="t" r="r" b="b"/>
            <a:pathLst>
              <a:path w="2760785" h="2490454">
                <a:moveTo>
                  <a:pt x="0" y="0"/>
                </a:moveTo>
                <a:lnTo>
                  <a:pt x="2760785" y="0"/>
                </a:lnTo>
                <a:lnTo>
                  <a:pt x="2760785" y="2490454"/>
                </a:lnTo>
                <a:lnTo>
                  <a:pt x="0" y="2490454"/>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8235464" y="2883877"/>
            <a:ext cx="2760785" cy="2490454"/>
          </a:xfrm>
          <a:custGeom>
            <a:avLst/>
            <a:gdLst>
              <a:gd name="connsiteX0" fmla="*/ 0 w 2760785"/>
              <a:gd name="connsiteY0" fmla="*/ 0 h 2490454"/>
              <a:gd name="connsiteX1" fmla="*/ 2760785 w 2760785"/>
              <a:gd name="connsiteY1" fmla="*/ 0 h 2490454"/>
              <a:gd name="connsiteX2" fmla="*/ 2760785 w 2760785"/>
              <a:gd name="connsiteY2" fmla="*/ 2490454 h 2490454"/>
              <a:gd name="connsiteX3" fmla="*/ 0 w 2760785"/>
              <a:gd name="connsiteY3" fmla="*/ 2490454 h 2490454"/>
            </a:gdLst>
            <a:ahLst/>
            <a:cxnLst>
              <a:cxn ang="0">
                <a:pos x="connsiteX0" y="connsiteY0"/>
              </a:cxn>
              <a:cxn ang="0">
                <a:pos x="connsiteX1" y="connsiteY1"/>
              </a:cxn>
              <a:cxn ang="0">
                <a:pos x="connsiteX2" y="connsiteY2"/>
              </a:cxn>
              <a:cxn ang="0">
                <a:pos x="connsiteX3" y="connsiteY3"/>
              </a:cxn>
            </a:cxnLst>
            <a:rect l="l" t="t" r="r" b="b"/>
            <a:pathLst>
              <a:path w="2760785" h="2490454">
                <a:moveTo>
                  <a:pt x="0" y="0"/>
                </a:moveTo>
                <a:lnTo>
                  <a:pt x="2760785" y="0"/>
                </a:lnTo>
                <a:lnTo>
                  <a:pt x="2760785" y="2490454"/>
                </a:lnTo>
                <a:lnTo>
                  <a:pt x="0" y="2490454"/>
                </a:lnTo>
                <a:close/>
              </a:path>
            </a:pathLst>
          </a:custGeom>
        </p:spPr>
        <p:txBody>
          <a:bodyPr wrap="square">
            <a:noAutofit/>
          </a:bodyPr>
          <a:lstStyle/>
          <a:p>
            <a:endParaRPr lang="zh-CN" altLang="en-US"/>
          </a:p>
        </p:txBody>
      </p:sp>
      <p:sp>
        <p:nvSpPr>
          <p:cNvPr id="9" name="图片占位符 8"/>
          <p:cNvSpPr>
            <a:spLocks noGrp="1"/>
          </p:cNvSpPr>
          <p:nvPr>
            <p:ph type="pic" sz="quarter" idx="12"/>
          </p:nvPr>
        </p:nvSpPr>
        <p:spPr>
          <a:xfrm>
            <a:off x="3716216" y="2203590"/>
            <a:ext cx="4759570" cy="2737687"/>
          </a:xfrm>
          <a:custGeom>
            <a:avLst/>
            <a:gdLst>
              <a:gd name="connsiteX0" fmla="*/ 0 w 4759570"/>
              <a:gd name="connsiteY0" fmla="*/ 0 h 2737687"/>
              <a:gd name="connsiteX1" fmla="*/ 4759570 w 4759570"/>
              <a:gd name="connsiteY1" fmla="*/ 0 h 2737687"/>
              <a:gd name="connsiteX2" fmla="*/ 4759570 w 4759570"/>
              <a:gd name="connsiteY2" fmla="*/ 2737687 h 2737687"/>
              <a:gd name="connsiteX3" fmla="*/ 0 w 4759570"/>
              <a:gd name="connsiteY3" fmla="*/ 2737687 h 2737687"/>
            </a:gdLst>
            <a:ahLst/>
            <a:cxnLst>
              <a:cxn ang="0">
                <a:pos x="connsiteX0" y="connsiteY0"/>
              </a:cxn>
              <a:cxn ang="0">
                <a:pos x="connsiteX1" y="connsiteY1"/>
              </a:cxn>
              <a:cxn ang="0">
                <a:pos x="connsiteX2" y="connsiteY2"/>
              </a:cxn>
              <a:cxn ang="0">
                <a:pos x="connsiteX3" y="connsiteY3"/>
              </a:cxn>
            </a:cxnLst>
            <a:rect l="l" t="t" r="r" b="b"/>
            <a:pathLst>
              <a:path w="4759570" h="2737687">
                <a:moveTo>
                  <a:pt x="0" y="0"/>
                </a:moveTo>
                <a:lnTo>
                  <a:pt x="4759570" y="0"/>
                </a:lnTo>
                <a:lnTo>
                  <a:pt x="4759570" y="2737687"/>
                </a:lnTo>
                <a:lnTo>
                  <a:pt x="0" y="2737687"/>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12061" y="2000332"/>
            <a:ext cx="3827005" cy="3894586"/>
          </a:xfrm>
          <a:custGeom>
            <a:avLst/>
            <a:gdLst>
              <a:gd name="connsiteX0" fmla="*/ 0 w 3827005"/>
              <a:gd name="connsiteY0" fmla="*/ 0 h 3894586"/>
              <a:gd name="connsiteX1" fmla="*/ 3827005 w 3827005"/>
              <a:gd name="connsiteY1" fmla="*/ 0 h 3894586"/>
              <a:gd name="connsiteX2" fmla="*/ 3827005 w 3827005"/>
              <a:gd name="connsiteY2" fmla="*/ 3894586 h 3894586"/>
              <a:gd name="connsiteX3" fmla="*/ 0 w 3827005"/>
              <a:gd name="connsiteY3" fmla="*/ 3894586 h 3894586"/>
            </a:gdLst>
            <a:ahLst/>
            <a:cxnLst>
              <a:cxn ang="0">
                <a:pos x="connsiteX0" y="connsiteY0"/>
              </a:cxn>
              <a:cxn ang="0">
                <a:pos x="connsiteX1" y="connsiteY1"/>
              </a:cxn>
              <a:cxn ang="0">
                <a:pos x="connsiteX2" y="connsiteY2"/>
              </a:cxn>
              <a:cxn ang="0">
                <a:pos x="connsiteX3" y="connsiteY3"/>
              </a:cxn>
            </a:cxnLst>
            <a:rect l="l" t="t" r="r" b="b"/>
            <a:pathLst>
              <a:path w="3827005" h="3894586">
                <a:moveTo>
                  <a:pt x="0" y="0"/>
                </a:moveTo>
                <a:lnTo>
                  <a:pt x="3827005" y="0"/>
                </a:lnTo>
                <a:lnTo>
                  <a:pt x="3827005" y="3894586"/>
                </a:lnTo>
                <a:lnTo>
                  <a:pt x="0" y="3894586"/>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5635465" y="2069669"/>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294843" y="2069669"/>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5635465" y="4079332"/>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5" name="图片占位符 14"/>
          <p:cNvSpPr>
            <a:spLocks noGrp="1"/>
          </p:cNvSpPr>
          <p:nvPr>
            <p:ph type="pic" sz="quarter" idx="14"/>
          </p:nvPr>
        </p:nvSpPr>
        <p:spPr>
          <a:xfrm>
            <a:off x="8294843" y="4079332"/>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8" Type="http://schemas.openxmlformats.org/officeDocument/2006/relationships/theme" Target="../theme/theme1.xml"/><Relationship Id="rId37" Type="http://schemas.openxmlformats.org/officeDocument/2006/relationships/image" Target="../media/image3.png"/><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3" name="任意多边形: 形状 2"/>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4" name="任意多边形: 形状 3"/>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9" name="任意多边形: 形状 8"/>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2" name="标题占位符 11"/>
          <p:cNvSpPr>
            <a:spLocks noGrp="1"/>
          </p:cNvSpPr>
          <p:nvPr>
            <p:ph type="title"/>
          </p:nvPr>
        </p:nvSpPr>
        <p:spPr>
          <a:xfrm>
            <a:off x="838200" y="365126"/>
            <a:ext cx="10515600" cy="665946"/>
          </a:xfrm>
          <a:prstGeom prst="rect">
            <a:avLst/>
          </a:prstGeom>
          <a:effectLst>
            <a:glow rad="139700">
              <a:schemeClr val="accent1">
                <a:alpha val="97000"/>
              </a:schemeClr>
            </a:glow>
          </a:effectLst>
        </p:spPr>
        <p:txBody>
          <a:bodyPr vert="horz" lIns="91440" tIns="45720" rIns="91440" bIns="45720" rtlCol="0" anchor="t" anchorCtr="1">
            <a:normAutofit/>
          </a:bodyPr>
          <a:lstStyle/>
          <a:p>
            <a:r>
              <a:rPr lang="zh-CN" altLang="en-US" dirty="0" smtClean="0"/>
              <a:t>单击此处编辑母版标题样式</a:t>
            </a:r>
            <a:endParaRPr lang="zh-CN" altLang="en-US" dirty="0"/>
          </a:p>
        </p:txBody>
      </p:sp>
      <p:sp>
        <p:nvSpPr>
          <p:cNvPr id="13" name="文本占位符 1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pic>
        <p:nvPicPr>
          <p:cNvPr id="17" name="图片 16"/>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10185574" y="-382783"/>
            <a:ext cx="2190750" cy="15906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1" kern="1200" baseline="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6.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8.xml"/><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5.xml"/><Relationship Id="rId1"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5.xml"/><Relationship Id="rId1"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5.xml"/><Relationship Id="rId1"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5.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5.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5.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5.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5.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35.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36.png"/><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5.xml"/><Relationship Id="rId1" Type="http://schemas.openxmlformats.org/officeDocument/2006/relationships/image" Target="../media/image37.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5.xml"/><Relationship Id="rId1"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5.xml"/><Relationship Id="rId1" Type="http://schemas.openxmlformats.org/officeDocument/2006/relationships/image" Target="../media/image39.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5.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5.xml"/><Relationship Id="rId1" Type="http://schemas.openxmlformats.org/officeDocument/2006/relationships/image" Target="../media/image40.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5.xml"/><Relationship Id="rId1" Type="http://schemas.openxmlformats.org/officeDocument/2006/relationships/image" Target="../media/image41.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5.xml"/><Relationship Id="rId1" Type="http://schemas.openxmlformats.org/officeDocument/2006/relationships/image" Target="../media/image42.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5.xml"/><Relationship Id="rId1"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5.xml"/><Relationship Id="rId1" Type="http://schemas.openxmlformats.org/officeDocument/2006/relationships/image" Target="../media/image44.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45.jpe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35.xml"/><Relationship Id="rId4" Type="http://schemas.openxmlformats.org/officeDocument/2006/relationships/image" Target="../media/image49.png"/><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image" Target="../media/image46.png"/></Relationships>
</file>

<file path=ppt/slides/_rels/slide37.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slideLayout" Target="../slideLayouts/slideLayout35.xml"/><Relationship Id="rId7" Type="http://schemas.openxmlformats.org/officeDocument/2006/relationships/image" Target="../media/image56.png"/><Relationship Id="rId6" Type="http://schemas.microsoft.com/office/2007/relationships/hdphoto" Target="../media/image55.wdp"/><Relationship Id="rId5" Type="http://schemas.openxmlformats.org/officeDocument/2006/relationships/image" Target="../media/image54.png"/><Relationship Id="rId4" Type="http://schemas.openxmlformats.org/officeDocument/2006/relationships/image" Target="../media/image53.jpe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57.png"/></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35.xml"/><Relationship Id="rId5" Type="http://schemas.openxmlformats.org/officeDocument/2006/relationships/image" Target="../media/image62.png"/><Relationship Id="rId4" Type="http://schemas.openxmlformats.org/officeDocument/2006/relationships/image" Target="../media/image61.jpeg"/><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image" Target="../media/image58.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35.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63.GI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5.xml"/><Relationship Id="rId1" Type="http://schemas.openxmlformats.org/officeDocument/2006/relationships/image" Target="../media/image64.GI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65.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9" Type="http://schemas.openxmlformats.org/officeDocument/2006/relationships/image" Target="../media/image74.png"/><Relationship Id="rId8" Type="http://schemas.openxmlformats.org/officeDocument/2006/relationships/image" Target="../media/image73.png"/><Relationship Id="rId7" Type="http://schemas.openxmlformats.org/officeDocument/2006/relationships/image" Target="../media/image72.png"/><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image" Target="../media/image68.jpeg"/><Relationship Id="rId22" Type="http://schemas.openxmlformats.org/officeDocument/2006/relationships/notesSlide" Target="../notesSlides/notesSlide38.xml"/><Relationship Id="rId21" Type="http://schemas.openxmlformats.org/officeDocument/2006/relationships/slideLayout" Target="../slideLayouts/slideLayout35.xml"/><Relationship Id="rId20" Type="http://schemas.openxmlformats.org/officeDocument/2006/relationships/image" Target="../media/image85.png"/><Relationship Id="rId2" Type="http://schemas.openxmlformats.org/officeDocument/2006/relationships/image" Target="../media/image67.png"/><Relationship Id="rId19" Type="http://schemas.openxmlformats.org/officeDocument/2006/relationships/image" Target="../media/image84.png"/><Relationship Id="rId18" Type="http://schemas.openxmlformats.org/officeDocument/2006/relationships/image" Target="../media/image83.png"/><Relationship Id="rId17" Type="http://schemas.openxmlformats.org/officeDocument/2006/relationships/image" Target="../media/image82.png"/><Relationship Id="rId16" Type="http://schemas.openxmlformats.org/officeDocument/2006/relationships/image" Target="../media/image81.jpeg"/><Relationship Id="rId15" Type="http://schemas.openxmlformats.org/officeDocument/2006/relationships/image" Target="../media/image80.png"/><Relationship Id="rId14" Type="http://schemas.openxmlformats.org/officeDocument/2006/relationships/image" Target="../media/image79.png"/><Relationship Id="rId13" Type="http://schemas.openxmlformats.org/officeDocument/2006/relationships/image" Target="../media/image78.png"/><Relationship Id="rId12" Type="http://schemas.openxmlformats.org/officeDocument/2006/relationships/image" Target="../media/image77.png"/><Relationship Id="rId11" Type="http://schemas.openxmlformats.org/officeDocument/2006/relationships/image" Target="../media/image76.png"/><Relationship Id="rId10" Type="http://schemas.microsoft.com/office/2007/relationships/hdphoto" Target="../media/image75.wdp"/><Relationship Id="rId1"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5.xml"/><Relationship Id="rId1" Type="http://schemas.openxmlformats.org/officeDocument/2006/relationships/image" Target="../media/image86.png"/></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42.xml"/><Relationship Id="rId7" Type="http://schemas.openxmlformats.org/officeDocument/2006/relationships/slideLayout" Target="../slideLayouts/slideLayout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5.xml"/><Relationship Id="rId4" Type="http://schemas.openxmlformats.org/officeDocument/2006/relationships/image" Target="../media/image12.pn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4.xml"/><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45.xml"/><Relationship Id="rId7" Type="http://schemas.openxmlformats.org/officeDocument/2006/relationships/slideLayout" Target="../slideLayouts/slideLayout35.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53.xml.rels><?xml version="1.0" encoding="UTF-8" standalone="yes"?>
<Relationships xmlns="http://schemas.openxmlformats.org/package/2006/relationships"><Relationship Id="rId9" Type="http://schemas.openxmlformats.org/officeDocument/2006/relationships/image" Target="../media/image111.png"/><Relationship Id="rId8" Type="http://schemas.openxmlformats.org/officeDocument/2006/relationships/image" Target="../media/image110.jpeg"/><Relationship Id="rId7" Type="http://schemas.openxmlformats.org/officeDocument/2006/relationships/image" Target="../media/image109.png"/><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jpeg"/><Relationship Id="rId3" Type="http://schemas.openxmlformats.org/officeDocument/2006/relationships/image" Target="../media/image105.png"/><Relationship Id="rId29" Type="http://schemas.openxmlformats.org/officeDocument/2006/relationships/notesSlide" Target="../notesSlides/notesSlide46.xml"/><Relationship Id="rId28" Type="http://schemas.openxmlformats.org/officeDocument/2006/relationships/slideLayout" Target="../slideLayouts/slideLayout35.xml"/><Relationship Id="rId27" Type="http://schemas.openxmlformats.org/officeDocument/2006/relationships/image" Target="../media/image129.png"/><Relationship Id="rId26" Type="http://schemas.openxmlformats.org/officeDocument/2006/relationships/image" Target="../media/image128.png"/><Relationship Id="rId25" Type="http://schemas.openxmlformats.org/officeDocument/2006/relationships/image" Target="../media/image127.png"/><Relationship Id="rId24" Type="http://schemas.openxmlformats.org/officeDocument/2006/relationships/image" Target="../media/image126.png"/><Relationship Id="rId23" Type="http://schemas.openxmlformats.org/officeDocument/2006/relationships/image" Target="../media/image125.png"/><Relationship Id="rId22" Type="http://schemas.openxmlformats.org/officeDocument/2006/relationships/image" Target="../media/image124.png"/><Relationship Id="rId21" Type="http://schemas.openxmlformats.org/officeDocument/2006/relationships/image" Target="../media/image123.jpeg"/><Relationship Id="rId20" Type="http://schemas.openxmlformats.org/officeDocument/2006/relationships/image" Target="../media/image122.png"/><Relationship Id="rId2" Type="http://schemas.openxmlformats.org/officeDocument/2006/relationships/image" Target="../media/image104.png"/><Relationship Id="rId19" Type="http://schemas.openxmlformats.org/officeDocument/2006/relationships/image" Target="../media/image121.png"/><Relationship Id="rId18" Type="http://schemas.openxmlformats.org/officeDocument/2006/relationships/image" Target="../media/image120.png"/><Relationship Id="rId17" Type="http://schemas.openxmlformats.org/officeDocument/2006/relationships/image" Target="../media/image119.png"/><Relationship Id="rId16" Type="http://schemas.openxmlformats.org/officeDocument/2006/relationships/image" Target="../media/image118.png"/><Relationship Id="rId15" Type="http://schemas.openxmlformats.org/officeDocument/2006/relationships/image" Target="../media/image117.png"/><Relationship Id="rId14" Type="http://schemas.openxmlformats.org/officeDocument/2006/relationships/image" Target="../media/image116.png"/><Relationship Id="rId13" Type="http://schemas.openxmlformats.org/officeDocument/2006/relationships/image" Target="../media/image115.png"/><Relationship Id="rId12" Type="http://schemas.openxmlformats.org/officeDocument/2006/relationships/image" Target="../media/image114.jpeg"/><Relationship Id="rId11" Type="http://schemas.openxmlformats.org/officeDocument/2006/relationships/image" Target="../media/image113.png"/><Relationship Id="rId10" Type="http://schemas.openxmlformats.org/officeDocument/2006/relationships/image" Target="../media/image112.jpeg"/><Relationship Id="rId1" Type="http://schemas.openxmlformats.org/officeDocument/2006/relationships/image" Target="../media/image103.jpeg"/></Relationships>
</file>

<file path=ppt/slides/_rels/slide54.xml.rels><?xml version="1.0" encoding="UTF-8" standalone="yes"?>
<Relationships xmlns="http://schemas.openxmlformats.org/package/2006/relationships"><Relationship Id="rId9" Type="http://schemas.microsoft.com/office/2007/relationships/hdphoto" Target="../media/image138.wdp"/><Relationship Id="rId8" Type="http://schemas.openxmlformats.org/officeDocument/2006/relationships/image" Target="../media/image137.png"/><Relationship Id="rId7" Type="http://schemas.openxmlformats.org/officeDocument/2006/relationships/image" Target="../media/image136.png"/><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3" Type="http://schemas.openxmlformats.org/officeDocument/2006/relationships/image" Target="../media/image132.png"/><Relationship Id="rId2" Type="http://schemas.microsoft.com/office/2007/relationships/hdphoto" Target="../media/image131.wdp"/><Relationship Id="rId11" Type="http://schemas.openxmlformats.org/officeDocument/2006/relationships/notesSlide" Target="../notesSlides/notesSlide47.xml"/><Relationship Id="rId10" Type="http://schemas.openxmlformats.org/officeDocument/2006/relationships/slideLayout" Target="../slideLayouts/slideLayout35.xml"/><Relationship Id="rId1" Type="http://schemas.openxmlformats.org/officeDocument/2006/relationships/image" Target="../media/image13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3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microsoft.com/office/2007/relationships/hdphoto" Target="../media/image142.wdp"/><Relationship Id="rId2" Type="http://schemas.openxmlformats.org/officeDocument/2006/relationships/image" Target="../media/image141.jpeg"/><Relationship Id="rId1" Type="http://schemas.openxmlformats.org/officeDocument/2006/relationships/image" Target="../media/image1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6.xml"/><Relationship Id="rId1" Type="http://schemas.openxmlformats.org/officeDocument/2006/relationships/image" Target="../media/image1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5.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18"/>
          <p:cNvSpPr/>
          <p:nvPr/>
        </p:nvSpPr>
        <p:spPr>
          <a:xfrm>
            <a:off x="1765182"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E6791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01</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4" name="组合 3"/>
          <p:cNvGrpSpPr/>
          <p:nvPr/>
        </p:nvGrpSpPr>
        <p:grpSpPr>
          <a:xfrm>
            <a:off x="1794014" y="4801068"/>
            <a:ext cx="1620957" cy="875512"/>
            <a:chOff x="1794015" y="4676546"/>
            <a:chExt cx="1620957" cy="875512"/>
          </a:xfrm>
        </p:grpSpPr>
        <p:sp>
          <p:nvSpPr>
            <p:cNvPr id="17" name="TextBox 37"/>
            <p:cNvSpPr txBox="1"/>
            <p:nvPr/>
          </p:nvSpPr>
          <p:spPr>
            <a:xfrm>
              <a:off x="1794015"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a:solidFill>
                    <a:srgbClr val="273A4F"/>
                  </a:solidFill>
                  <a:latin typeface="微软雅黑" panose="020B0503020204020204" charset="-122"/>
                  <a:ea typeface="微软雅黑" panose="020B0503020204020204" charset="-122"/>
                </a:rPr>
                <a:t>公司介绍</a:t>
              </a:r>
              <a:endParaRPr lang="zh-CN" altLang="en-US" dirty="0">
                <a:solidFill>
                  <a:srgbClr val="273A4F"/>
                </a:solidFill>
                <a:latin typeface="微软雅黑" panose="020B0503020204020204" charset="-122"/>
                <a:ea typeface="微软雅黑" panose="020B0503020204020204" charset="-122"/>
              </a:endParaRPr>
            </a:p>
          </p:txBody>
        </p:sp>
        <p:sp>
          <p:nvSpPr>
            <p:cNvPr id="18" name="TextBox 38"/>
            <p:cNvSpPr txBox="1"/>
            <p:nvPr/>
          </p:nvSpPr>
          <p:spPr>
            <a:xfrm>
              <a:off x="1998398" y="5213503"/>
              <a:ext cx="1212191" cy="338555"/>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COMPANY</a:t>
              </a:r>
              <a:endParaRPr lang="zh-CN" altLang="en-US" sz="1600" dirty="0">
                <a:solidFill>
                  <a:srgbClr val="E7E6E6">
                    <a:lumMod val="90000"/>
                  </a:srgbClr>
                </a:solidFill>
                <a:ea typeface="微软雅黑" panose="020B0503020204020204" charset="-122"/>
              </a:endParaRPr>
            </a:p>
          </p:txBody>
        </p:sp>
      </p:grpSp>
      <p:grpSp>
        <p:nvGrpSpPr>
          <p:cNvPr id="5" name="组合 4"/>
          <p:cNvGrpSpPr/>
          <p:nvPr/>
        </p:nvGrpSpPr>
        <p:grpSpPr>
          <a:xfrm>
            <a:off x="4121684" y="4801068"/>
            <a:ext cx="1620957" cy="875511"/>
            <a:chOff x="4121685" y="4676546"/>
            <a:chExt cx="1620957" cy="875511"/>
          </a:xfrm>
        </p:grpSpPr>
        <p:sp>
          <p:nvSpPr>
            <p:cNvPr id="15" name="TextBox 43"/>
            <p:cNvSpPr txBox="1"/>
            <p:nvPr/>
          </p:nvSpPr>
          <p:spPr>
            <a:xfrm>
              <a:off x="4121685"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研发体系</a:t>
              </a:r>
              <a:endParaRPr lang="zh-CN" altLang="en-US" dirty="0">
                <a:solidFill>
                  <a:srgbClr val="273A4F"/>
                </a:solidFill>
                <a:latin typeface="微软雅黑" panose="020B0503020204020204" charset="-122"/>
                <a:ea typeface="微软雅黑" panose="020B0503020204020204" charset="-122"/>
              </a:endParaRPr>
            </a:p>
          </p:txBody>
        </p:sp>
        <p:sp>
          <p:nvSpPr>
            <p:cNvPr id="16" name="TextBox 44"/>
            <p:cNvSpPr txBox="1"/>
            <p:nvPr/>
          </p:nvSpPr>
          <p:spPr>
            <a:xfrm>
              <a:off x="4555299" y="5213503"/>
              <a:ext cx="753732"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TEAM</a:t>
              </a:r>
              <a:endParaRPr lang="en-US" altLang="zh-CN" sz="1600" dirty="0">
                <a:solidFill>
                  <a:srgbClr val="E7E6E6">
                    <a:lumMod val="90000"/>
                  </a:srgbClr>
                </a:solidFill>
                <a:ea typeface="微软雅黑" panose="020B0503020204020204" charset="-122"/>
              </a:endParaRPr>
            </a:p>
          </p:txBody>
        </p:sp>
      </p:grpSp>
      <p:sp>
        <p:nvSpPr>
          <p:cNvPr id="6" name="任意多边形: 形状 31"/>
          <p:cNvSpPr/>
          <p:nvPr/>
        </p:nvSpPr>
        <p:spPr>
          <a:xfrm>
            <a:off x="4092854"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FFC32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02</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7" name="组合 6"/>
          <p:cNvGrpSpPr/>
          <p:nvPr/>
        </p:nvGrpSpPr>
        <p:grpSpPr>
          <a:xfrm>
            <a:off x="6449355" y="4801068"/>
            <a:ext cx="1620957" cy="875511"/>
            <a:chOff x="6449356" y="4676546"/>
            <a:chExt cx="1620957" cy="875511"/>
          </a:xfrm>
        </p:grpSpPr>
        <p:sp>
          <p:nvSpPr>
            <p:cNvPr id="13" name="TextBox 46"/>
            <p:cNvSpPr txBox="1"/>
            <p:nvPr/>
          </p:nvSpPr>
          <p:spPr>
            <a:xfrm>
              <a:off x="6449356"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生产体系</a:t>
              </a:r>
              <a:endParaRPr lang="zh-CN" altLang="en-US" dirty="0">
                <a:solidFill>
                  <a:srgbClr val="273A4F"/>
                </a:solidFill>
                <a:latin typeface="微软雅黑" panose="020B0503020204020204" charset="-122"/>
                <a:ea typeface="微软雅黑" panose="020B0503020204020204" charset="-122"/>
              </a:endParaRPr>
            </a:p>
          </p:txBody>
        </p:sp>
        <p:sp>
          <p:nvSpPr>
            <p:cNvPr id="14" name="TextBox 47"/>
            <p:cNvSpPr txBox="1"/>
            <p:nvPr/>
          </p:nvSpPr>
          <p:spPr>
            <a:xfrm>
              <a:off x="6661757" y="5213503"/>
              <a:ext cx="1196161"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PRODUCT</a:t>
              </a:r>
              <a:endParaRPr lang="en-US" altLang="zh-CN" sz="1600" dirty="0">
                <a:solidFill>
                  <a:srgbClr val="E7E6E6">
                    <a:lumMod val="90000"/>
                  </a:srgbClr>
                </a:solidFill>
                <a:ea typeface="微软雅黑" panose="020B0503020204020204" charset="-122"/>
              </a:endParaRPr>
            </a:p>
          </p:txBody>
        </p:sp>
      </p:grpSp>
      <p:sp>
        <p:nvSpPr>
          <p:cNvPr id="8" name="任意多边形: 形状 32"/>
          <p:cNvSpPr/>
          <p:nvPr/>
        </p:nvSpPr>
        <p:spPr>
          <a:xfrm>
            <a:off x="6420526"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E6791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03</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9" name="组合 8"/>
          <p:cNvGrpSpPr/>
          <p:nvPr/>
        </p:nvGrpSpPr>
        <p:grpSpPr>
          <a:xfrm>
            <a:off x="8777026" y="4801068"/>
            <a:ext cx="1620957" cy="875511"/>
            <a:chOff x="8777027" y="4676546"/>
            <a:chExt cx="1620957" cy="875511"/>
          </a:xfrm>
        </p:grpSpPr>
        <p:sp>
          <p:nvSpPr>
            <p:cNvPr id="11" name="TextBox 49"/>
            <p:cNvSpPr txBox="1"/>
            <p:nvPr/>
          </p:nvSpPr>
          <p:spPr>
            <a:xfrm>
              <a:off x="8777027"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销售体系</a:t>
              </a:r>
              <a:endParaRPr lang="zh-CN" altLang="en-US" dirty="0">
                <a:solidFill>
                  <a:srgbClr val="273A4F"/>
                </a:solidFill>
                <a:latin typeface="微软雅黑" panose="020B0503020204020204" charset="-122"/>
                <a:ea typeface="微软雅黑" panose="020B0503020204020204" charset="-122"/>
              </a:endParaRPr>
            </a:p>
          </p:txBody>
        </p:sp>
        <p:sp>
          <p:nvSpPr>
            <p:cNvPr id="12" name="TextBox 50"/>
            <p:cNvSpPr txBox="1"/>
            <p:nvPr/>
          </p:nvSpPr>
          <p:spPr>
            <a:xfrm>
              <a:off x="8911137" y="5213503"/>
              <a:ext cx="1352743"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CUSTOMER</a:t>
              </a:r>
              <a:endParaRPr lang="zh-CN" altLang="en-US" sz="1600" dirty="0">
                <a:solidFill>
                  <a:srgbClr val="E7E6E6">
                    <a:lumMod val="90000"/>
                  </a:srgbClr>
                </a:solidFill>
                <a:ea typeface="微软雅黑" panose="020B0503020204020204" charset="-122"/>
              </a:endParaRPr>
            </a:p>
          </p:txBody>
        </p:sp>
      </p:grpSp>
      <p:sp>
        <p:nvSpPr>
          <p:cNvPr id="10" name="任意多边形: 形状 33"/>
          <p:cNvSpPr/>
          <p:nvPr/>
        </p:nvSpPr>
        <p:spPr>
          <a:xfrm>
            <a:off x="8748197"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FFC32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04</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sp>
        <p:nvSpPr>
          <p:cNvPr id="20" name="标题 19"/>
          <p:cNvSpPr>
            <a:spLocks noGrp="1"/>
          </p:cNvSpPr>
          <p:nvPr>
            <p:ph type="title"/>
          </p:nvPr>
        </p:nvSpPr>
        <p:spPr>
          <a:xfrm>
            <a:off x="952500" y="980411"/>
            <a:ext cx="10515600" cy="1325563"/>
          </a:xfrm>
        </p:spPr>
        <p:txBody>
          <a:bodyPr anchor="ctr" anchorCtr="1"/>
          <a:lstStyle/>
          <a:p>
            <a:r>
              <a:rPr lang="zh-CN" altLang="en-US" sz="4400" dirty="0"/>
              <a:t>深圳市赛克斯康科技有限公司</a:t>
            </a:r>
            <a:endParaRPr lang="zh-CN" altLang="zh-CN" dirty="0" smtClean="0">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组织结构</a:t>
            </a:r>
            <a:endParaRPr lang="zh-CN" altLang="en-US" dirty="0"/>
          </a:p>
        </p:txBody>
      </p:sp>
      <p:grpSp>
        <p:nvGrpSpPr>
          <p:cNvPr id="5" name="组合 4"/>
          <p:cNvGrpSpPr/>
          <p:nvPr/>
        </p:nvGrpSpPr>
        <p:grpSpPr>
          <a:xfrm>
            <a:off x="966651" y="1640595"/>
            <a:ext cx="10119019" cy="3794002"/>
            <a:chOff x="801517" y="1620804"/>
            <a:chExt cx="10690278" cy="4008188"/>
          </a:xfrm>
        </p:grpSpPr>
        <p:grpSp>
          <p:nvGrpSpPr>
            <p:cNvPr id="6" name="组合 5"/>
            <p:cNvGrpSpPr/>
            <p:nvPr/>
          </p:nvGrpSpPr>
          <p:grpSpPr>
            <a:xfrm>
              <a:off x="801517" y="1620804"/>
              <a:ext cx="10690278" cy="4008188"/>
              <a:chOff x="801517" y="1509044"/>
              <a:chExt cx="10690278" cy="4008188"/>
            </a:xfrm>
            <a:scene3d>
              <a:camera prst="orthographicFront">
                <a:rot lat="0" lon="0" rev="0"/>
              </a:camera>
              <a:lightRig rig="balanced" dir="t">
                <a:rot lat="0" lon="0" rev="8700000"/>
              </a:lightRig>
            </a:scene3d>
          </p:grpSpPr>
          <p:sp>
            <p:nvSpPr>
              <p:cNvPr id="19" name="自由: 形状 59"/>
              <p:cNvSpPr/>
              <p:nvPr/>
            </p:nvSpPr>
            <p:spPr>
              <a:xfrm>
                <a:off x="1057035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自由: 形状 57"/>
              <p:cNvSpPr/>
              <p:nvPr/>
            </p:nvSpPr>
            <p:spPr>
              <a:xfrm>
                <a:off x="807099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自由: 形状 58"/>
              <p:cNvSpPr/>
              <p:nvPr/>
            </p:nvSpPr>
            <p:spPr>
              <a:xfrm>
                <a:off x="929781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自由: 形状 60"/>
              <p:cNvSpPr/>
              <p:nvPr/>
            </p:nvSpPr>
            <p:spPr>
              <a:xfrm>
                <a:off x="567069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自由: 形状 61"/>
              <p:cNvSpPr/>
              <p:nvPr/>
            </p:nvSpPr>
            <p:spPr>
              <a:xfrm>
                <a:off x="441339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自由: 形状 62"/>
              <p:cNvSpPr/>
              <p:nvPr/>
            </p:nvSpPr>
            <p:spPr>
              <a:xfrm>
                <a:off x="318657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自由: 形状 63"/>
              <p:cNvSpPr/>
              <p:nvPr/>
            </p:nvSpPr>
            <p:spPr>
              <a:xfrm>
                <a:off x="195975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自由: 形状 64"/>
              <p:cNvSpPr/>
              <p:nvPr/>
            </p:nvSpPr>
            <p:spPr>
              <a:xfrm>
                <a:off x="80151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同侧圆角 15"/>
              <p:cNvSpPr/>
              <p:nvPr/>
            </p:nvSpPr>
            <p:spPr>
              <a:xfrm>
                <a:off x="4400148" y="1509044"/>
                <a:ext cx="3384044" cy="851701"/>
              </a:xfrm>
              <a:prstGeom prst="round2SameRect">
                <a:avLst>
                  <a:gd name="adj1" fmla="val 20246"/>
                  <a:gd name="adj2" fmla="val 0"/>
                </a:avLst>
              </a:prstGeom>
              <a:solidFill>
                <a:srgbClr val="CC3300"/>
              </a:solidFill>
              <a:ln>
                <a:noFill/>
              </a:ln>
              <a:effectLst>
                <a:outerShdw blurRad="44450" dist="27940" dir="5400000" algn="ctr">
                  <a:srgbClr val="000000">
                    <a:alpha val="32000"/>
                  </a:srgbClr>
                </a:outerShdw>
              </a:effectLst>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4000" b="1" dirty="0">
                    <a:solidFill>
                      <a:schemeClr val="bg1"/>
                    </a:solidFill>
                    <a:latin typeface="微软雅黑" panose="020B0503020204020204" charset="-122"/>
                    <a:ea typeface="微软雅黑" panose="020B0503020204020204" charset="-122"/>
                  </a:rPr>
                  <a:t>总经办</a:t>
                </a:r>
                <a:endParaRPr lang="zh-CN" altLang="en-US" sz="4000" b="1" dirty="0">
                  <a:solidFill>
                    <a:schemeClr val="bg1"/>
                  </a:solidFill>
                  <a:latin typeface="微软雅黑" panose="020B0503020204020204" charset="-122"/>
                  <a:ea typeface="微软雅黑" panose="020B0503020204020204" charset="-122"/>
                </a:endParaRPr>
              </a:p>
            </p:txBody>
          </p:sp>
          <p:sp>
            <p:nvSpPr>
              <p:cNvPr id="28" name="自由: 形状 21"/>
              <p:cNvSpPr/>
              <p:nvPr/>
            </p:nvSpPr>
            <p:spPr>
              <a:xfrm>
                <a:off x="685941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p:cNvSpPr/>
              <p:nvPr/>
            </p:nvSpPr>
            <p:spPr>
              <a:xfrm>
                <a:off x="958997" y="3663177"/>
                <a:ext cx="57066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lvl="0"/>
                <a:r>
                  <a:rPr lang="zh-CN" altLang="en-US" sz="2400" dirty="0">
                    <a:solidFill>
                      <a:schemeClr val="bg1"/>
                    </a:solidFill>
                    <a:latin typeface="微软雅黑" panose="020B0503020204020204" charset="-122"/>
                    <a:ea typeface="微软雅黑" panose="020B0503020204020204" charset="-122"/>
                  </a:rPr>
                  <a:t>推广部</a:t>
                </a:r>
                <a:endParaRPr lang="zh-CN" altLang="en-US" sz="2400" dirty="0">
                  <a:solidFill>
                    <a:schemeClr val="bg1"/>
                  </a:solidFill>
                  <a:latin typeface="微软雅黑" panose="020B0503020204020204" charset="-122"/>
                  <a:ea typeface="微软雅黑" panose="020B0503020204020204" charset="-122"/>
                </a:endParaRPr>
              </a:p>
            </p:txBody>
          </p:sp>
          <p:sp>
            <p:nvSpPr>
              <p:cNvPr id="30" name="矩形 29"/>
              <p:cNvSpPr/>
              <p:nvPr/>
            </p:nvSpPr>
            <p:spPr>
              <a:xfrm>
                <a:off x="2208677" y="3642857"/>
                <a:ext cx="47922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销售部</a:t>
                </a:r>
                <a:endParaRPr lang="zh-CN" altLang="en-US" sz="2400" dirty="0">
                  <a:solidFill>
                    <a:schemeClr val="bg1"/>
                  </a:solidFill>
                  <a:latin typeface="微软雅黑" panose="020B0503020204020204" charset="-122"/>
                  <a:ea typeface="微软雅黑" panose="020B0503020204020204" charset="-122"/>
                </a:endParaRPr>
              </a:p>
            </p:txBody>
          </p:sp>
          <p:sp>
            <p:nvSpPr>
              <p:cNvPr id="31" name="矩形 30"/>
              <p:cNvSpPr/>
              <p:nvPr/>
            </p:nvSpPr>
            <p:spPr>
              <a:xfrm>
                <a:off x="3387237" y="3663177"/>
                <a:ext cx="46906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研发部</a:t>
                </a:r>
                <a:endParaRPr lang="zh-CN" altLang="en-US" sz="2400" dirty="0">
                  <a:solidFill>
                    <a:schemeClr val="bg1"/>
                  </a:solidFill>
                  <a:latin typeface="微软雅黑" panose="020B0503020204020204" charset="-122"/>
                  <a:ea typeface="微软雅黑" panose="020B0503020204020204" charset="-122"/>
                </a:endParaRPr>
              </a:p>
            </p:txBody>
          </p:sp>
          <p:sp>
            <p:nvSpPr>
              <p:cNvPr id="32" name="矩形 31"/>
              <p:cNvSpPr/>
              <p:nvPr/>
            </p:nvSpPr>
            <p:spPr>
              <a:xfrm>
                <a:off x="4575957" y="3632697"/>
                <a:ext cx="50970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lvl="0"/>
                <a:r>
                  <a:rPr lang="zh-CN" altLang="en-US" sz="2400" dirty="0">
                    <a:solidFill>
                      <a:schemeClr val="bg1"/>
                    </a:solidFill>
                    <a:latin typeface="微软雅黑" panose="020B0503020204020204" charset="-122"/>
                    <a:ea typeface="微软雅黑" panose="020B0503020204020204" charset="-122"/>
                  </a:rPr>
                  <a:t>采购部</a:t>
                </a:r>
                <a:endParaRPr lang="zh-CN" altLang="en-US" sz="2400" dirty="0">
                  <a:solidFill>
                    <a:schemeClr val="bg1"/>
                  </a:solidFill>
                  <a:latin typeface="微软雅黑" panose="020B0503020204020204" charset="-122"/>
                  <a:ea typeface="微软雅黑" panose="020B0503020204020204" charset="-122"/>
                </a:endParaRPr>
              </a:p>
            </p:txBody>
          </p:sp>
          <p:sp>
            <p:nvSpPr>
              <p:cNvPr id="33" name="矩形 32"/>
              <p:cNvSpPr/>
              <p:nvPr/>
            </p:nvSpPr>
            <p:spPr>
              <a:xfrm>
                <a:off x="5898650" y="3622537"/>
                <a:ext cx="560502" cy="1268092"/>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lvl="0"/>
                <a:r>
                  <a:rPr lang="zh-CN" altLang="en-US" sz="2400" dirty="0">
                    <a:solidFill>
                      <a:schemeClr val="bg1"/>
                    </a:solidFill>
                    <a:latin typeface="微软雅黑" panose="020B0503020204020204" charset="-122"/>
                    <a:ea typeface="微软雅黑" panose="020B0503020204020204" charset="-122"/>
                  </a:rPr>
                  <a:t>财务部</a:t>
                </a:r>
                <a:endParaRPr lang="zh-CN" altLang="en-US" sz="2400" dirty="0">
                  <a:solidFill>
                    <a:schemeClr val="bg1"/>
                  </a:solidFill>
                  <a:latin typeface="微软雅黑" panose="020B0503020204020204" charset="-122"/>
                  <a:ea typeface="微软雅黑" panose="020B0503020204020204" charset="-122"/>
                </a:endParaRPr>
              </a:p>
            </p:txBody>
          </p:sp>
          <p:sp>
            <p:nvSpPr>
              <p:cNvPr id="34" name="矩形 33"/>
              <p:cNvSpPr/>
              <p:nvPr/>
            </p:nvSpPr>
            <p:spPr>
              <a:xfrm>
                <a:off x="8274196" y="3632697"/>
                <a:ext cx="55034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生产部</a:t>
                </a:r>
                <a:endParaRPr lang="zh-CN" altLang="en-US" sz="2400" dirty="0">
                  <a:solidFill>
                    <a:schemeClr val="bg1"/>
                  </a:solidFill>
                  <a:latin typeface="微软雅黑" panose="020B0503020204020204" charset="-122"/>
                  <a:ea typeface="微软雅黑" panose="020B0503020204020204" charset="-122"/>
                </a:endParaRPr>
              </a:p>
            </p:txBody>
          </p:sp>
          <p:sp>
            <p:nvSpPr>
              <p:cNvPr id="35" name="矩形 34"/>
              <p:cNvSpPr/>
              <p:nvPr/>
            </p:nvSpPr>
            <p:spPr>
              <a:xfrm>
                <a:off x="9493069" y="3632697"/>
                <a:ext cx="581149" cy="830997"/>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仓 库</a:t>
                </a:r>
                <a:endParaRPr lang="zh-CN" altLang="en-US" sz="2400" dirty="0">
                  <a:solidFill>
                    <a:schemeClr val="bg1"/>
                  </a:solidFill>
                  <a:latin typeface="微软雅黑" panose="020B0503020204020204" charset="-122"/>
                  <a:ea typeface="微软雅黑" panose="020B0503020204020204" charset="-122"/>
                </a:endParaRPr>
              </a:p>
            </p:txBody>
          </p:sp>
          <p:sp>
            <p:nvSpPr>
              <p:cNvPr id="36" name="矩形 35"/>
              <p:cNvSpPr/>
              <p:nvPr/>
            </p:nvSpPr>
            <p:spPr>
              <a:xfrm>
                <a:off x="10762558" y="3574277"/>
                <a:ext cx="548640"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物流部</a:t>
                </a:r>
                <a:endParaRPr lang="zh-CN" altLang="en-US" sz="2400" dirty="0">
                  <a:solidFill>
                    <a:schemeClr val="bg1"/>
                  </a:solidFill>
                  <a:latin typeface="微软雅黑" panose="020B0503020204020204" charset="-122"/>
                  <a:ea typeface="微软雅黑" panose="020B0503020204020204" charset="-122"/>
                </a:endParaRPr>
              </a:p>
            </p:txBody>
          </p:sp>
          <p:sp>
            <p:nvSpPr>
              <p:cNvPr id="37" name="矩形 36"/>
              <p:cNvSpPr/>
              <p:nvPr/>
            </p:nvSpPr>
            <p:spPr>
              <a:xfrm>
                <a:off x="6853498" y="3439657"/>
                <a:ext cx="914400" cy="1569660"/>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lvl="0" algn="ctr"/>
                <a:r>
                  <a:rPr lang="zh-CN" altLang="en-US" sz="2400" dirty="0">
                    <a:solidFill>
                      <a:schemeClr val="bg1"/>
                    </a:solidFill>
                    <a:latin typeface="微软雅黑" panose="020B0503020204020204" charset="-122"/>
                    <a:ea typeface="微软雅黑" panose="020B0503020204020204" charset="-122"/>
                  </a:rPr>
                  <a:t>人力资源行政部</a:t>
                </a:r>
                <a:endParaRPr lang="zh-CN" altLang="en-US" sz="2400" dirty="0">
                  <a:solidFill>
                    <a:schemeClr val="bg1"/>
                  </a:solidFill>
                  <a:latin typeface="微软雅黑" panose="020B0503020204020204" charset="-122"/>
                  <a:ea typeface="微软雅黑" panose="020B0503020204020204" charset="-122"/>
                </a:endParaRPr>
              </a:p>
            </p:txBody>
          </p:sp>
        </p:grpSp>
        <p:grpSp>
          <p:nvGrpSpPr>
            <p:cNvPr id="7" name="组合 6"/>
            <p:cNvGrpSpPr/>
            <p:nvPr/>
          </p:nvGrpSpPr>
          <p:grpSpPr>
            <a:xfrm>
              <a:off x="1250065" y="2481869"/>
              <a:ext cx="9769033" cy="723611"/>
              <a:chOff x="1203767" y="2685327"/>
              <a:chExt cx="9769033" cy="497712"/>
            </a:xfrm>
          </p:grpSpPr>
          <p:cxnSp>
            <p:nvCxnSpPr>
              <p:cNvPr id="8" name="直接连接符 7"/>
              <p:cNvCxnSpPr/>
              <p:nvPr/>
            </p:nvCxnSpPr>
            <p:spPr>
              <a:xfrm>
                <a:off x="6065134" y="2685327"/>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1203767" y="2928395"/>
                <a:ext cx="9769033" cy="0"/>
              </a:xfrm>
              <a:prstGeom prst="line">
                <a:avLst/>
              </a:prstGeom>
              <a:ln w="15875" cmpd="dbl">
                <a:solidFill>
                  <a:srgbClr val="11406C"/>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203767"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2361235"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3588152"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4803493"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6065134"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7234177"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8484243"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9688010"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10961225"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gr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研发体系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02</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产品介绍</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优势产品</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生产车间</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测试设备</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产品兼容</a:t>
            </a:r>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02</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研发</a:t>
            </a:r>
            <a:endParaRPr lang="zh-CN" altLang="en-US" dirty="0"/>
          </a:p>
        </p:txBody>
      </p:sp>
      <p:pic>
        <p:nvPicPr>
          <p:cNvPr id="2050"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2681378" y="949966"/>
            <a:ext cx="6492440" cy="5513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lstStyle/>
          <a:p>
            <a:r>
              <a:rPr lang="zh-CN" altLang="en-US" dirty="0" smtClean="0"/>
              <a:t>研发人员</a:t>
            </a:r>
            <a:endParaRPr lang="zh-CN" altLang="en-US" dirty="0"/>
          </a:p>
        </p:txBody>
      </p:sp>
      <p:sp>
        <p:nvSpPr>
          <p:cNvPr id="8" name="直接连接符 7"/>
          <p:cNvSpPr/>
          <p:nvPr/>
        </p:nvSpPr>
        <p:spPr>
          <a:xfrm>
            <a:off x="4447642" y="4388873"/>
            <a:ext cx="3321583"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9" name="直接连接符 8"/>
          <p:cNvSpPr/>
          <p:nvPr/>
        </p:nvSpPr>
        <p:spPr>
          <a:xfrm>
            <a:off x="4447642" y="3230950"/>
            <a:ext cx="2845180"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 name="直接连接符 9"/>
          <p:cNvSpPr/>
          <p:nvPr/>
        </p:nvSpPr>
        <p:spPr>
          <a:xfrm>
            <a:off x="4447642" y="2073028"/>
            <a:ext cx="3321583"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任意多边形: 形状 9"/>
          <p:cNvSpPr/>
          <p:nvPr/>
        </p:nvSpPr>
        <p:spPr>
          <a:xfrm>
            <a:off x="3388970" y="3333509"/>
            <a:ext cx="2117344" cy="1091755"/>
          </a:xfrm>
          <a:custGeom>
            <a:avLst/>
            <a:gdLst>
              <a:gd name="connsiteX0" fmla="*/ 0 w 2117344"/>
              <a:gd name="connsiteY0" fmla="*/ 0 h 1091755"/>
              <a:gd name="connsiteX1" fmla="*/ 2117344 w 2117344"/>
              <a:gd name="connsiteY1" fmla="*/ 0 h 1091755"/>
              <a:gd name="connsiteX2" fmla="*/ 2117344 w 2117344"/>
              <a:gd name="connsiteY2" fmla="*/ 1091755 h 1091755"/>
              <a:gd name="connsiteX3" fmla="*/ 0 w 2117344"/>
              <a:gd name="connsiteY3" fmla="*/ 1091755 h 1091755"/>
              <a:gd name="connsiteX4" fmla="*/ 0 w 2117344"/>
              <a:gd name="connsiteY4" fmla="*/ 0 h 1091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344" h="1091755">
                <a:moveTo>
                  <a:pt x="0" y="0"/>
                </a:moveTo>
                <a:lnTo>
                  <a:pt x="2117344" y="0"/>
                </a:lnTo>
                <a:lnTo>
                  <a:pt x="2117344" y="1091755"/>
                </a:lnTo>
                <a:lnTo>
                  <a:pt x="0" y="1091755"/>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2889250">
              <a:lnSpc>
                <a:spcPct val="90000"/>
              </a:lnSpc>
              <a:spcBef>
                <a:spcPct val="0"/>
              </a:spcBef>
              <a:spcAft>
                <a:spcPct val="35000"/>
              </a:spcAft>
              <a:buNone/>
            </a:pPr>
            <a:endParaRPr lang="zh-CN" altLang="en-US" sz="6500" kern="1200"/>
          </a:p>
        </p:txBody>
      </p:sp>
      <p:sp>
        <p:nvSpPr>
          <p:cNvPr id="12" name="任意多边形: 形状 11"/>
          <p:cNvSpPr/>
          <p:nvPr/>
        </p:nvSpPr>
        <p:spPr>
          <a:xfrm>
            <a:off x="8265477" y="1576775"/>
            <a:ext cx="114468" cy="992505"/>
          </a:xfrm>
          <a:custGeom>
            <a:avLst/>
            <a:gdLst>
              <a:gd name="connsiteX0" fmla="*/ 0 w 114468"/>
              <a:gd name="connsiteY0" fmla="*/ 0 h 992505"/>
              <a:gd name="connsiteX1" fmla="*/ 114468 w 114468"/>
              <a:gd name="connsiteY1" fmla="*/ 0 h 992505"/>
              <a:gd name="connsiteX2" fmla="*/ 114468 w 114468"/>
              <a:gd name="connsiteY2" fmla="*/ 992505 h 992505"/>
              <a:gd name="connsiteX3" fmla="*/ 0 w 114468"/>
              <a:gd name="connsiteY3" fmla="*/ 992505 h 992505"/>
              <a:gd name="connsiteX4" fmla="*/ 0 w 114468"/>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68" h="992505">
                <a:moveTo>
                  <a:pt x="0" y="0"/>
                </a:moveTo>
                <a:lnTo>
                  <a:pt x="114468" y="0"/>
                </a:lnTo>
                <a:lnTo>
                  <a:pt x="114468"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3" name="任意多边形: 形状 13"/>
          <p:cNvSpPr/>
          <p:nvPr/>
        </p:nvSpPr>
        <p:spPr>
          <a:xfrm>
            <a:off x="7789075" y="2734698"/>
            <a:ext cx="162109" cy="992505"/>
          </a:xfrm>
          <a:custGeom>
            <a:avLst/>
            <a:gdLst>
              <a:gd name="connsiteX0" fmla="*/ 0 w 162109"/>
              <a:gd name="connsiteY0" fmla="*/ 0 h 992505"/>
              <a:gd name="connsiteX1" fmla="*/ 162109 w 162109"/>
              <a:gd name="connsiteY1" fmla="*/ 0 h 992505"/>
              <a:gd name="connsiteX2" fmla="*/ 162109 w 162109"/>
              <a:gd name="connsiteY2" fmla="*/ 992505 h 992505"/>
              <a:gd name="connsiteX3" fmla="*/ 0 w 162109"/>
              <a:gd name="connsiteY3" fmla="*/ 992505 h 992505"/>
              <a:gd name="connsiteX4" fmla="*/ 0 w 162109"/>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09" h="992505">
                <a:moveTo>
                  <a:pt x="0" y="0"/>
                </a:moveTo>
                <a:lnTo>
                  <a:pt x="162109" y="0"/>
                </a:lnTo>
                <a:lnTo>
                  <a:pt x="162109"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4" name="任意多边形: 形状 15"/>
          <p:cNvSpPr/>
          <p:nvPr/>
        </p:nvSpPr>
        <p:spPr>
          <a:xfrm>
            <a:off x="8265477" y="3892621"/>
            <a:ext cx="114468" cy="992505"/>
          </a:xfrm>
          <a:custGeom>
            <a:avLst/>
            <a:gdLst>
              <a:gd name="connsiteX0" fmla="*/ 0 w 114468"/>
              <a:gd name="connsiteY0" fmla="*/ 0 h 992505"/>
              <a:gd name="connsiteX1" fmla="*/ 114468 w 114468"/>
              <a:gd name="connsiteY1" fmla="*/ 0 h 992505"/>
              <a:gd name="connsiteX2" fmla="*/ 114468 w 114468"/>
              <a:gd name="connsiteY2" fmla="*/ 992505 h 992505"/>
              <a:gd name="connsiteX3" fmla="*/ 0 w 114468"/>
              <a:gd name="connsiteY3" fmla="*/ 992505 h 992505"/>
              <a:gd name="connsiteX4" fmla="*/ 0 w 114468"/>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68" h="992505">
                <a:moveTo>
                  <a:pt x="0" y="0"/>
                </a:moveTo>
                <a:lnTo>
                  <a:pt x="114468" y="0"/>
                </a:lnTo>
                <a:lnTo>
                  <a:pt x="114468"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5" name="文本框 16"/>
          <p:cNvSpPr txBox="1"/>
          <p:nvPr/>
        </p:nvSpPr>
        <p:spPr>
          <a:xfrm>
            <a:off x="1776062" y="4694141"/>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6" name="文本框 17"/>
          <p:cNvSpPr txBox="1"/>
          <p:nvPr/>
        </p:nvSpPr>
        <p:spPr>
          <a:xfrm>
            <a:off x="8406527" y="1779485"/>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7" name="文本框 18"/>
          <p:cNvSpPr txBox="1"/>
          <p:nvPr/>
        </p:nvSpPr>
        <p:spPr>
          <a:xfrm>
            <a:off x="8406527" y="4095331"/>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8" name="文本框 19"/>
          <p:cNvSpPr txBox="1"/>
          <p:nvPr/>
        </p:nvSpPr>
        <p:spPr>
          <a:xfrm>
            <a:off x="7864754" y="2937408"/>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pic>
        <p:nvPicPr>
          <p:cNvPr id="19" name="图片占位符 25"/>
          <p:cNvPicPr>
            <a:picLocks noGrp="1" noChangeAspect="1"/>
          </p:cNvPicPr>
          <p:nvPr/>
        </p:nvPicPr>
        <p:blipFill>
          <a:blip r:embed="rId1" cstate="print">
            <a:extLst>
              <a:ext uri="{28A0092B-C50C-407E-A947-70E740481C1C}">
                <a14:useLocalDpi xmlns:a14="http://schemas.microsoft.com/office/drawing/2010/main" val="0"/>
              </a:ext>
            </a:extLst>
          </a:blip>
          <a:srcRect l="16667" r="16667"/>
          <a:stretch>
            <a:fillRect/>
          </a:stretch>
        </p:blipFill>
        <p:spPr>
          <a:xfrm>
            <a:off x="2793467" y="1576775"/>
            <a:ext cx="3308350" cy="3308350"/>
          </a:xfrm>
          <a:custGeom>
            <a:avLst/>
            <a:gdLst>
              <a:gd name="connsiteX0" fmla="*/ 1654175 w 3308350"/>
              <a:gd name="connsiteY0" fmla="*/ 0 h 3308350"/>
              <a:gd name="connsiteX1" fmla="*/ 3308350 w 3308350"/>
              <a:gd name="connsiteY1" fmla="*/ 1654175 h 3308350"/>
              <a:gd name="connsiteX2" fmla="*/ 1654175 w 3308350"/>
              <a:gd name="connsiteY2" fmla="*/ 3308350 h 3308350"/>
              <a:gd name="connsiteX3" fmla="*/ 0 w 3308350"/>
              <a:gd name="connsiteY3" fmla="*/ 1654175 h 3308350"/>
              <a:gd name="connsiteX4" fmla="*/ 1654175 w 3308350"/>
              <a:gd name="connsiteY4" fmla="*/ 0 h 330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50" h="3308350">
                <a:moveTo>
                  <a:pt x="1654175" y="0"/>
                </a:moveTo>
                <a:cubicBezTo>
                  <a:pt x="2567751" y="0"/>
                  <a:pt x="3308350" y="740599"/>
                  <a:pt x="3308350" y="1654175"/>
                </a:cubicBezTo>
                <a:cubicBezTo>
                  <a:pt x="3308350" y="2567751"/>
                  <a:pt x="2567751" y="3308350"/>
                  <a:pt x="1654175" y="3308350"/>
                </a:cubicBezTo>
                <a:cubicBezTo>
                  <a:pt x="740599" y="3308350"/>
                  <a:pt x="0" y="2567751"/>
                  <a:pt x="0" y="1654175"/>
                </a:cubicBezTo>
                <a:cubicBezTo>
                  <a:pt x="0" y="740599"/>
                  <a:pt x="740599" y="0"/>
                  <a:pt x="1654175" y="0"/>
                </a:cubicBezTo>
                <a:close/>
              </a:path>
            </a:pathLst>
          </a:custGeom>
          <a:ln w="38100">
            <a:solidFill>
              <a:srgbClr val="F7941E"/>
            </a:solidFill>
          </a:ln>
        </p:spPr>
      </p:pic>
      <p:pic>
        <p:nvPicPr>
          <p:cNvPr id="20" name="图片占位符 27"/>
          <p:cNvPicPr>
            <a:picLocks noGrp="1" noChangeAspect="1"/>
          </p:cNvPicPr>
          <p:nvPr/>
        </p:nvPicPr>
        <p:blipFill>
          <a:blip r:embed="rId2" cstate="print">
            <a:extLst>
              <a:ext uri="{28A0092B-C50C-407E-A947-70E740481C1C}">
                <a14:useLocalDpi xmlns:a14="http://schemas.microsoft.com/office/drawing/2010/main" val="0"/>
              </a:ext>
            </a:extLst>
          </a:blip>
          <a:srcRect l="16720" r="16720"/>
          <a:stretch>
            <a:fillRect/>
          </a:stretch>
        </p:blipFill>
        <p:spPr>
          <a:xfrm>
            <a:off x="7272972" y="1576775"/>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pic>
        <p:nvPicPr>
          <p:cNvPr id="21" name="图片占位符 29"/>
          <p:cNvPicPr>
            <a:picLocks noGrp="1" noChangeAspect="1"/>
          </p:cNvPicPr>
          <p:nvPr/>
        </p:nvPicPr>
        <p:blipFill>
          <a:blip r:embed="rId3" cstate="print">
            <a:extLst>
              <a:ext uri="{28A0092B-C50C-407E-A947-70E740481C1C}">
                <a14:useLocalDpi xmlns:a14="http://schemas.microsoft.com/office/drawing/2010/main" val="0"/>
              </a:ext>
            </a:extLst>
          </a:blip>
          <a:srcRect l="16667" r="16667"/>
          <a:stretch>
            <a:fillRect/>
          </a:stretch>
        </p:blipFill>
        <p:spPr>
          <a:xfrm>
            <a:off x="6796570" y="2734698"/>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pic>
        <p:nvPicPr>
          <p:cNvPr id="22" name="图片占位符 31"/>
          <p:cNvPicPr>
            <a:picLocks noGrp="1" noChangeAspect="1"/>
          </p:cNvPicPr>
          <p:nvPr/>
        </p:nvPicPr>
        <p:blipFill>
          <a:blip r:embed="rId4" cstate="print">
            <a:extLst>
              <a:ext uri="{28A0092B-C50C-407E-A947-70E740481C1C}">
                <a14:useLocalDpi xmlns:a14="http://schemas.microsoft.com/office/drawing/2010/main" val="0"/>
              </a:ext>
            </a:extLst>
          </a:blip>
          <a:srcRect l="16667" r="16667"/>
          <a:stretch>
            <a:fillRect/>
          </a:stretch>
        </p:blipFill>
        <p:spPr>
          <a:xfrm>
            <a:off x="7272972" y="3892621"/>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可调谐激光解决方案</a:t>
            </a:r>
            <a:endParaRPr lang="zh-CN" altLang="en-US" dirty="0"/>
          </a:p>
        </p:txBody>
      </p:sp>
      <p:pic>
        <p:nvPicPr>
          <p:cNvPr id="3074" name="Picture 2" descr="http://gb.6comgiga.com/imageRepository/f92d1c53-871b-45fc-8452-92d62f70228a.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2575" y="1117116"/>
            <a:ext cx="8824302" cy="4997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FTTX</a:t>
            </a:r>
            <a:r>
              <a:rPr lang="zh-CN" altLang="en-US" dirty="0"/>
              <a:t>网络解决方案</a:t>
            </a:r>
            <a:endParaRPr lang="zh-CN" altLang="en-US" dirty="0"/>
          </a:p>
        </p:txBody>
      </p:sp>
      <p:pic>
        <p:nvPicPr>
          <p:cNvPr id="4098" name="Picture 2" descr="http://gb.6comgiga.com/imageRepository/07500c7f-6ce3-4176-a4e5-80e2a36d63b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60443" y="1027906"/>
            <a:ext cx="9124122" cy="51343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电信网络解决方案</a:t>
            </a:r>
            <a:endParaRPr lang="zh-CN" altLang="en-US" dirty="0"/>
          </a:p>
        </p:txBody>
      </p:sp>
      <p:pic>
        <p:nvPicPr>
          <p:cNvPr id="5122" name="Picture 2" descr="http://gb.6comgiga.com/imageRepository/dd44714f-1397-48eb-ad5c-f2fc0319bfc9.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9286" y="1178408"/>
            <a:ext cx="8925339" cy="45763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光纤模块的组成</a:t>
            </a:r>
            <a:endParaRPr lang="zh-CN" altLang="en-US" dirty="0"/>
          </a:p>
        </p:txBody>
      </p:sp>
      <p:sp>
        <p:nvSpPr>
          <p:cNvPr id="5" name="AutoShape 4" descr="光模块原材料"/>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38130" y="1126735"/>
            <a:ext cx="7981894" cy="3215726"/>
          </a:xfrm>
          <a:prstGeom prst="rect">
            <a:avLst/>
          </a:prstGeom>
        </p:spPr>
      </p:pic>
      <p:sp>
        <p:nvSpPr>
          <p:cNvPr id="7" name="文本框 6"/>
          <p:cNvSpPr txBox="1"/>
          <p:nvPr/>
        </p:nvSpPr>
        <p:spPr>
          <a:xfrm>
            <a:off x="1938130" y="4890052"/>
            <a:ext cx="7901609" cy="1200329"/>
          </a:xfrm>
          <a:prstGeom prst="rect">
            <a:avLst/>
          </a:prstGeom>
          <a:noFill/>
        </p:spPr>
        <p:txBody>
          <a:bodyPr wrap="square" rtlCol="0">
            <a:spAutoFit/>
          </a:bodyPr>
          <a:lstStyle/>
          <a:p>
            <a:r>
              <a:rPr lang="zh-CN" altLang="en-US" dirty="0"/>
              <a:t>作为全球专业的光模块制造厂商</a:t>
            </a:r>
            <a:r>
              <a:rPr lang="zh-CN" altLang="en-US" dirty="0" smtClean="0"/>
              <a:t>，</a:t>
            </a:r>
            <a:r>
              <a:rPr lang="en-US" altLang="zh-CN" dirty="0" smtClean="0"/>
              <a:t>6COM</a:t>
            </a:r>
            <a:r>
              <a:rPr lang="zh-CN" altLang="en-US" dirty="0" smtClean="0"/>
              <a:t>光通信</a:t>
            </a:r>
            <a:r>
              <a:rPr lang="zh-CN" altLang="en-US" dirty="0"/>
              <a:t>倚靠过硬的研发实力，专业的服务质量，获得新老客户的一致好评与信赖！</a:t>
            </a:r>
            <a:br>
              <a:rPr lang="zh-CN" altLang="en-US" dirty="0"/>
            </a:br>
            <a:r>
              <a:rPr lang="zh-CN" altLang="en-US" dirty="0"/>
              <a:t>那么光模块是由哪些原材料组成的呢？大体来说有三大部分：</a:t>
            </a:r>
            <a:endParaRPr lang="zh-CN" altLang="en-US" dirty="0"/>
          </a:p>
          <a:p>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光模块研发流程</a:t>
            </a:r>
            <a:endParaRPr lang="zh-CN" altLang="en-US" dirty="0"/>
          </a:p>
        </p:txBody>
      </p:sp>
      <p:sp>
        <p:nvSpPr>
          <p:cNvPr id="3" name="内容占位符 2"/>
          <p:cNvSpPr>
            <a:spLocks noGrp="1"/>
          </p:cNvSpPr>
          <p:nvPr>
            <p:ph idx="1"/>
          </p:nvPr>
        </p:nvSpPr>
        <p:spPr>
          <a:xfrm>
            <a:off x="838200" y="4383155"/>
            <a:ext cx="10515600" cy="2111859"/>
          </a:xfrm>
        </p:spPr>
        <p:txBody>
          <a:bodyPr>
            <a:normAutofit fontScale="62500" lnSpcReduction="20000"/>
          </a:bodyPr>
          <a:lstStyle/>
          <a:p>
            <a:r>
              <a:rPr lang="en-US" altLang="zh-CN" sz="1800" dirty="0"/>
              <a:t>1.</a:t>
            </a:r>
            <a:r>
              <a:rPr lang="zh-CN" altLang="en-US" sz="1800" dirty="0"/>
              <a:t>方案确定：确定好模块的框架和功能。</a:t>
            </a:r>
            <a:br>
              <a:rPr lang="zh-CN" altLang="en-US" sz="1800" dirty="0"/>
            </a:br>
            <a:br>
              <a:rPr lang="zh-CN" altLang="en-US" sz="1800" dirty="0"/>
            </a:br>
            <a:r>
              <a:rPr lang="en-US" altLang="zh-CN" sz="1800" dirty="0"/>
              <a:t>2.</a:t>
            </a:r>
            <a:r>
              <a:rPr lang="zh-CN" altLang="en-US" sz="1800" dirty="0"/>
              <a:t>元器件选型：选型包括光组件（</a:t>
            </a:r>
            <a:r>
              <a:rPr lang="en-US" altLang="zh-CN" sz="1800" dirty="0"/>
              <a:t>TOSA,ROSA,BOSA)</a:t>
            </a:r>
            <a:r>
              <a:rPr lang="zh-CN" altLang="en-US" sz="1800" dirty="0"/>
              <a:t>选型、</a:t>
            </a:r>
            <a:r>
              <a:rPr lang="en-US" altLang="zh-CN" sz="1800" dirty="0"/>
              <a:t>IC</a:t>
            </a:r>
            <a:r>
              <a:rPr lang="zh-CN" altLang="en-US" sz="1800" dirty="0"/>
              <a:t>选型和样品请购。</a:t>
            </a:r>
            <a:br>
              <a:rPr lang="zh-CN" altLang="en-US" sz="1800" dirty="0"/>
            </a:br>
            <a:br>
              <a:rPr lang="zh-CN" altLang="en-US" sz="1800" dirty="0"/>
            </a:br>
            <a:r>
              <a:rPr lang="en-US" altLang="zh-CN" sz="1800" dirty="0"/>
              <a:t>3.</a:t>
            </a:r>
            <a:r>
              <a:rPr lang="zh-CN" altLang="en-US" sz="1800" dirty="0"/>
              <a:t>原理图设计</a:t>
            </a:r>
            <a:r>
              <a:rPr lang="en-US" altLang="zh-CN" sz="1800" dirty="0"/>
              <a:t>:</a:t>
            </a:r>
            <a:r>
              <a:rPr lang="zh-CN" altLang="en-US" sz="1800" dirty="0"/>
              <a:t>包括</a:t>
            </a:r>
            <a:r>
              <a:rPr lang="en-US" altLang="zh-CN" sz="1800" dirty="0"/>
              <a:t>MCU</a:t>
            </a:r>
            <a:r>
              <a:rPr lang="zh-CN" altLang="en-US" sz="1800" dirty="0"/>
              <a:t>控制电路、模块功能电力设计和电源电路设计。</a:t>
            </a:r>
            <a:br>
              <a:rPr lang="zh-CN" altLang="en-US" sz="1800" dirty="0"/>
            </a:br>
            <a:br>
              <a:rPr lang="zh-CN" altLang="en-US" sz="1800" dirty="0"/>
            </a:br>
            <a:r>
              <a:rPr lang="en-US" altLang="zh-CN" sz="1800" dirty="0"/>
              <a:t>4.PCB</a:t>
            </a:r>
            <a:r>
              <a:rPr lang="zh-CN" altLang="en-US" sz="1800" dirty="0"/>
              <a:t>设计：包括信号完整性设计和高速电路仿真，这些工作大概耗时约半个月到一个月。</a:t>
            </a:r>
            <a:br>
              <a:rPr lang="zh-CN" altLang="en-US" sz="1800" dirty="0"/>
            </a:br>
            <a:br>
              <a:rPr lang="zh-CN" altLang="en-US" sz="1800" dirty="0"/>
            </a:br>
            <a:r>
              <a:rPr lang="en-US" altLang="zh-CN" sz="1800" dirty="0"/>
              <a:t>5.PCB</a:t>
            </a:r>
            <a:r>
              <a:rPr lang="zh-CN" altLang="en-US" sz="1800" dirty="0"/>
              <a:t>制板：我司需要提供</a:t>
            </a:r>
            <a:r>
              <a:rPr lang="en-US" altLang="zh-CN" sz="1800" dirty="0"/>
              <a:t>PCB</a:t>
            </a:r>
            <a:r>
              <a:rPr lang="zh-CN" altLang="en-US" sz="1800" dirty="0"/>
              <a:t>加工文件和</a:t>
            </a:r>
            <a:r>
              <a:rPr lang="en-US" altLang="zh-CN" sz="1800" dirty="0"/>
              <a:t>Gerber</a:t>
            </a:r>
            <a:r>
              <a:rPr lang="zh-CN" altLang="en-US" sz="1800" dirty="0"/>
              <a:t>文件个给制版厂进行</a:t>
            </a:r>
            <a:r>
              <a:rPr lang="en-US" altLang="zh-CN" sz="1800" dirty="0"/>
              <a:t>PCB</a:t>
            </a:r>
            <a:r>
              <a:rPr lang="zh-CN" altLang="en-US" sz="1800" dirty="0"/>
              <a:t>板的制作。</a:t>
            </a:r>
            <a:br>
              <a:rPr lang="zh-CN" altLang="en-US" sz="1800" dirty="0"/>
            </a:br>
            <a:br>
              <a:rPr lang="zh-CN" altLang="en-US" sz="1800" dirty="0"/>
            </a:br>
            <a:r>
              <a:rPr lang="en-US" altLang="zh-CN" sz="1800" dirty="0"/>
              <a:t>6.PCB</a:t>
            </a:r>
            <a:r>
              <a:rPr lang="zh-CN" altLang="en-US" sz="1800" dirty="0"/>
              <a:t>板贴片：在</a:t>
            </a:r>
            <a:r>
              <a:rPr lang="en-US" altLang="zh-CN" sz="1800" dirty="0"/>
              <a:t>PCB</a:t>
            </a:r>
            <a:r>
              <a:rPr lang="zh-CN" altLang="en-US" sz="1800" dirty="0"/>
              <a:t>基础上进行加工，是一项复杂繁多的工艺流程。制版厂需把光绘文件给贴片厂，我司则要提供贴状图</a:t>
            </a:r>
            <a:r>
              <a:rPr lang="en-US" altLang="zh-CN" sz="1800" dirty="0"/>
              <a:t>/</a:t>
            </a:r>
            <a:r>
              <a:rPr lang="zh-CN" altLang="en-US" sz="1800" dirty="0"/>
              <a:t>贴装表给贴片厂。</a:t>
            </a:r>
            <a:br>
              <a:rPr lang="zh-CN" altLang="en-US" sz="1800" dirty="0"/>
            </a:br>
            <a:br>
              <a:rPr lang="zh-CN" altLang="en-US" sz="1800" dirty="0"/>
            </a:br>
            <a:r>
              <a:rPr lang="en-US" altLang="zh-CN" sz="1800" dirty="0"/>
              <a:t>7.</a:t>
            </a:r>
            <a:r>
              <a:rPr lang="zh-CN" altLang="en-US" sz="1800" dirty="0"/>
              <a:t>光模块性能调试：要进行发射、接收调试和协议功能调试，还要测试通光度、光功率、灵敏度、电流、电压和眼图，看它们是否正常，虽然我们一句话带过，但是整个过程集聚了整个研发团队的汗水和心血，每款产品都是他们智慧的结晶。</a:t>
            </a:r>
            <a:endParaRPr lang="zh-CN" altLang="en-US" sz="18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75262" y="916262"/>
            <a:ext cx="6927764" cy="328710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温度补偿</a:t>
            </a:r>
            <a:endParaRPr lang="zh-CN" altLang="en-US" dirty="0"/>
          </a:p>
        </p:txBody>
      </p:sp>
      <p:sp>
        <p:nvSpPr>
          <p:cNvPr id="3" name="内容占位符 2"/>
          <p:cNvSpPr>
            <a:spLocks noGrp="1"/>
          </p:cNvSpPr>
          <p:nvPr>
            <p:ph idx="1"/>
          </p:nvPr>
        </p:nvSpPr>
        <p:spPr>
          <a:xfrm>
            <a:off x="838200" y="4959625"/>
            <a:ext cx="10515600" cy="1217337"/>
          </a:xfrm>
        </p:spPr>
        <p:txBody>
          <a:bodyPr>
            <a:normAutofit/>
          </a:bodyPr>
          <a:lstStyle/>
          <a:p>
            <a:r>
              <a:rPr lang="en-US" altLang="zh-CN" sz="1600" dirty="0"/>
              <a:t>8.</a:t>
            </a:r>
            <a:r>
              <a:rPr lang="zh-CN" altLang="en-US" sz="1600" dirty="0"/>
              <a:t>温度补偿：进行温度补偿这项工作，需要花费技术人员大量的时间，以每上升或降低</a:t>
            </a:r>
            <a:r>
              <a:rPr lang="en-US" altLang="zh-CN" sz="1600" dirty="0"/>
              <a:t>5</a:t>
            </a:r>
            <a:r>
              <a:rPr lang="zh-CN" altLang="en-US" sz="1600" dirty="0"/>
              <a:t>度（或</a:t>
            </a:r>
            <a:r>
              <a:rPr lang="en-US" altLang="zh-CN" sz="1600" dirty="0"/>
              <a:t>10</a:t>
            </a:r>
            <a:r>
              <a:rPr lang="zh-CN" altLang="en-US" sz="1600" dirty="0"/>
              <a:t>度）为一个节点来计算它的斜率，得出结果后再写入光模块相应的</a:t>
            </a:r>
            <a:r>
              <a:rPr lang="en-US" altLang="zh-CN" sz="1600" dirty="0"/>
              <a:t>IC</a:t>
            </a:r>
            <a:r>
              <a:rPr lang="zh-CN" altLang="en-US" sz="1600" dirty="0"/>
              <a:t>（芯片）里，这项工作使我们的技术人员至少得在高低温循环老货箱前呆上十几个小时甚至更长时间。原材料和制造成本的增加，这就是工业级光模块产品价格偏高的原因所在。温补后和温补前工作电流对比图：</a:t>
            </a:r>
            <a:endParaRPr lang="zh-CN" altLang="en-US" sz="1600" dirty="0"/>
          </a:p>
        </p:txBody>
      </p:sp>
      <p:sp>
        <p:nvSpPr>
          <p:cNvPr id="4" name="AutoShape 2" descr="温度补偿"/>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98983" y="1202658"/>
            <a:ext cx="8666921" cy="363769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公司简介</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01</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企业简介</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企业文化</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发展历程</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组织结构</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业绩增长</a:t>
            </a:r>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a:solidFill>
                  <a:prstClr val="white"/>
                </a:solidFill>
                <a:ea typeface="宋体" panose="02010600030101010101" pitchFamily="2" charset="-122"/>
                <a:cs typeface="Arial" panose="020B0604020202020204" pitchFamily="34" charset="0"/>
              </a:rPr>
              <a:t>01</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小批量试产</a:t>
            </a:r>
            <a:endParaRPr lang="zh-CN" altLang="en-US" dirty="0"/>
          </a:p>
        </p:txBody>
      </p:sp>
      <p:sp>
        <p:nvSpPr>
          <p:cNvPr id="3" name="内容占位符 2"/>
          <p:cNvSpPr>
            <a:spLocks noGrp="1"/>
          </p:cNvSpPr>
          <p:nvPr>
            <p:ph idx="1"/>
          </p:nvPr>
        </p:nvSpPr>
        <p:spPr>
          <a:xfrm>
            <a:off x="838200" y="5009321"/>
            <a:ext cx="10515600" cy="1167641"/>
          </a:xfrm>
        </p:spPr>
        <p:txBody>
          <a:bodyPr>
            <a:normAutofit/>
          </a:bodyPr>
          <a:lstStyle/>
          <a:p>
            <a:r>
              <a:rPr lang="en-US" altLang="zh-CN" sz="1800" dirty="0"/>
              <a:t>9.</a:t>
            </a:r>
            <a:r>
              <a:rPr lang="zh-CN" altLang="en-US" sz="1800" dirty="0"/>
              <a:t>小批量样品：量产前的小批量试产是非常必要的，如果盲目的把产品大批量投入市场，一旦发生问题，会导致非常严重的后果。样品做出来之后，需要配合的是高低温老化测试（</a:t>
            </a:r>
            <a:r>
              <a:rPr lang="en-US" altLang="zh-CN" sz="1800" dirty="0"/>
              <a:t>24</a:t>
            </a:r>
            <a:r>
              <a:rPr lang="zh-CN" altLang="en-US" sz="1800" dirty="0"/>
              <a:t>小时以上），去验证产品各项参数的稳定性和和合格率。</a:t>
            </a:r>
            <a:endParaRPr lang="zh-CN" altLang="en-US" sz="18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26426" y="916927"/>
            <a:ext cx="9400000" cy="399047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交换机验证</a:t>
            </a:r>
            <a:endParaRPr lang="zh-CN" altLang="en-US" dirty="0"/>
          </a:p>
        </p:txBody>
      </p:sp>
      <p:sp>
        <p:nvSpPr>
          <p:cNvPr id="3" name="内容占位符 2"/>
          <p:cNvSpPr>
            <a:spLocks noGrp="1"/>
          </p:cNvSpPr>
          <p:nvPr>
            <p:ph idx="1"/>
          </p:nvPr>
        </p:nvSpPr>
        <p:spPr>
          <a:xfrm>
            <a:off x="838200" y="5506277"/>
            <a:ext cx="10515600" cy="670685"/>
          </a:xfrm>
        </p:spPr>
        <p:txBody>
          <a:bodyPr>
            <a:normAutofit fontScale="92500" lnSpcReduction="20000"/>
          </a:bodyPr>
          <a:lstStyle/>
          <a:p>
            <a:r>
              <a:rPr lang="en-US" altLang="zh-CN" dirty="0"/>
              <a:t>10.</a:t>
            </a:r>
            <a:r>
              <a:rPr lang="zh-CN" altLang="en-US" dirty="0"/>
              <a:t>交换机验证：把模块插入交换机检查是否正常工作和审计</a:t>
            </a:r>
            <a:r>
              <a:rPr lang="en-US" altLang="zh-CN" dirty="0"/>
              <a:t>EEPROM</a:t>
            </a:r>
            <a:r>
              <a:rPr lang="zh-CN" altLang="en-US" dirty="0"/>
              <a:t>信息。</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70991" y="943865"/>
            <a:ext cx="9074426" cy="431428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量产</a:t>
            </a:r>
            <a:endParaRPr lang="zh-CN" altLang="en-US" dirty="0"/>
          </a:p>
        </p:txBody>
      </p:sp>
      <p:sp>
        <p:nvSpPr>
          <p:cNvPr id="3" name="内容占位符 2"/>
          <p:cNvSpPr>
            <a:spLocks noGrp="1"/>
          </p:cNvSpPr>
          <p:nvPr>
            <p:ph idx="1"/>
          </p:nvPr>
        </p:nvSpPr>
        <p:spPr/>
        <p:txBody>
          <a:bodyPr/>
          <a:lstStyle/>
          <a:p>
            <a:r>
              <a:rPr lang="en-US" altLang="zh-CN" dirty="0"/>
              <a:t>11.</a:t>
            </a:r>
            <a:r>
              <a:rPr lang="zh-CN" altLang="en-US" dirty="0"/>
              <a:t>量产：经过各种测试验证后，接踵而至的是批量生产。</a:t>
            </a:r>
            <a:br>
              <a:rPr lang="zh-CN" altLang="en-US" dirty="0"/>
            </a:br>
            <a:br>
              <a:rPr lang="zh-CN" altLang="en-US" dirty="0"/>
            </a:br>
            <a:r>
              <a:rPr lang="zh-CN" altLang="en-US" dirty="0"/>
              <a:t>对于整个研发流程，我司都严格把关每一道工序。作为一个专业的制造商，我们专注于稳定的质量以及优质的服务。希望顾客能在我们的合作中得到强有力的支持！</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SFP CE </a:t>
            </a:r>
            <a:r>
              <a:rPr lang="en-US" altLang="zh-CN" dirty="0" smtClean="0"/>
              <a:t>FCC </a:t>
            </a:r>
            <a:r>
              <a:rPr lang="en-US" altLang="zh-CN" dirty="0"/>
              <a:t>RoHS</a:t>
            </a:r>
            <a:endParaRPr lang="zh-CN" altLang="en-US" dirty="0"/>
          </a:p>
        </p:txBody>
      </p:sp>
      <p:pic>
        <p:nvPicPr>
          <p:cNvPr id="4" name="Picture 2" descr="http://www.6comgiga.com/imageRepository/5f281851-7add-4621-8c17-49c552cb06c2.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5068" y="2633870"/>
            <a:ext cx="1634617" cy="232603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www.6comgiga.com/imageRepository/82241fcb-d772-4f08-926f-840729fc3af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2720" y="2656648"/>
            <a:ext cx="1615972" cy="23032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6comgiga.com/imageRepository/885a19c9-5b14-401b-8fb0-53d5dc96ec1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5958" y="2656648"/>
            <a:ext cx="1634440" cy="23032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6comgiga.com/imageRepository/ad2f39b8-ada1-48b6-a3d4-24ea56c78e1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07664" y="2633870"/>
            <a:ext cx="1643568" cy="2326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6comgiga.com/imageRepository/290ecf46-ae8d-419e-976f-c9a6117ee8a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889370" y="2640551"/>
            <a:ext cx="1665564" cy="23036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6comgiga.com/imageRepository/84e2cab9-b9d7-4576-8c20-a02dec8d5e3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780204" y="2633870"/>
            <a:ext cx="1614415" cy="2295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TUV </a:t>
            </a:r>
            <a:r>
              <a:rPr lang="zh-CN" altLang="en-US" dirty="0" smtClean="0"/>
              <a:t>、</a:t>
            </a:r>
            <a:r>
              <a:rPr lang="en-US" altLang="zh-CN" dirty="0" smtClean="0"/>
              <a:t> ISO 9000 2012 2015</a:t>
            </a:r>
            <a:endParaRPr lang="zh-CN" altLang="en-US" dirty="0"/>
          </a:p>
        </p:txBody>
      </p:sp>
      <p:pic>
        <p:nvPicPr>
          <p:cNvPr id="4" name="内容占位符 3"/>
          <p:cNvPicPr>
            <a:picLocks noGrp="1" noChangeAspect="1"/>
          </p:cNvPicPr>
          <p:nvPr>
            <p:ph idx="1"/>
          </p:nvPr>
        </p:nvPicPr>
        <p:blipFill>
          <a:blip r:embed="rId1"/>
          <a:stretch>
            <a:fillRect/>
          </a:stretch>
        </p:blipFill>
        <p:spPr>
          <a:xfrm>
            <a:off x="938020" y="1903535"/>
            <a:ext cx="6857143" cy="3619048"/>
          </a:xfrm>
          <a:prstGeom prst="rect">
            <a:avLst/>
          </a:prstGeom>
        </p:spPr>
      </p:pic>
      <p:pic>
        <p:nvPicPr>
          <p:cNvPr id="5" name="Picture 2" descr="http://www.6comgiga.com/imageRepository/1b535975-d2d4-4a12-8334-406cadd4285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1244" y="1903535"/>
            <a:ext cx="2622344" cy="36190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生产体系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03</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3327716"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厂房介绍</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光模块生产工艺流程</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质检项目</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兼容验证测试</a:t>
            </a:r>
            <a:endParaRPr lang="zh-CN" altLang="en-US" sz="2000" dirty="0">
              <a:solidFill>
                <a:prstClr val="white"/>
              </a:solidFill>
              <a:latin typeface="微软雅黑" panose="020B0503020204020204" charset="-122"/>
              <a:ea typeface="微软雅黑" panose="020B0503020204020204" charset="-122"/>
              <a:cs typeface="+mn-ea"/>
              <a:sym typeface="+mn-lt"/>
            </a:endParaRPr>
          </a:p>
          <a:p>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03</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厂房展示</a:t>
            </a:r>
            <a:endParaRPr lang="zh-CN" altLang="en-US" dirty="0"/>
          </a:p>
        </p:txBody>
      </p:sp>
      <p:pic>
        <p:nvPicPr>
          <p:cNvPr id="11266" name="Picture 2" descr="http://gb.6comgiga.com/imageRepository/c4217bce-f48d-4030-8722-ebe35f0a723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9031" y="1027905"/>
            <a:ext cx="8606203" cy="52436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光模块生产工艺流程</a:t>
            </a:r>
            <a:br>
              <a:rPr lang="zh-CN" altLang="en-US" dirty="0"/>
            </a:br>
            <a:endParaRPr lang="zh-CN" altLang="en-US" dirty="0"/>
          </a:p>
        </p:txBody>
      </p:sp>
      <p:sp>
        <p:nvSpPr>
          <p:cNvPr id="5" name="文本框 4"/>
          <p:cNvSpPr txBox="1"/>
          <p:nvPr/>
        </p:nvSpPr>
        <p:spPr>
          <a:xfrm>
            <a:off x="1669773" y="1690687"/>
            <a:ext cx="8885583" cy="3970318"/>
          </a:xfrm>
          <a:prstGeom prst="rect">
            <a:avLst/>
          </a:prstGeom>
          <a:noFill/>
        </p:spPr>
        <p:txBody>
          <a:bodyPr wrap="square" rtlCol="0">
            <a:spAutoFit/>
          </a:bodyPr>
          <a:lstStyle/>
          <a:p>
            <a:r>
              <a:rPr lang="zh-CN" altLang="en-US" dirty="0"/>
              <a:t>作为全球</a:t>
            </a:r>
            <a:r>
              <a:rPr lang="zh-CN" altLang="en-US" b="1" dirty="0"/>
              <a:t>专业光模块制造商</a:t>
            </a:r>
            <a:r>
              <a:rPr lang="zh-CN" altLang="en-US" dirty="0" smtClean="0"/>
              <a:t>，</a:t>
            </a:r>
            <a:r>
              <a:rPr lang="en-US" altLang="zh-CN" b="1" dirty="0" smtClean="0"/>
              <a:t>6COM</a:t>
            </a:r>
            <a:r>
              <a:rPr lang="zh-CN" altLang="en-US" dirty="0" smtClean="0"/>
              <a:t>倚靠</a:t>
            </a:r>
            <a:r>
              <a:rPr lang="zh-CN" altLang="en-US" dirty="0"/>
              <a:t>过硬的研发实力，专业的服务质量，获得新老客户的一致好评与信赖。</a:t>
            </a:r>
            <a:endParaRPr lang="zh-CN" altLang="en-US" dirty="0"/>
          </a:p>
          <a:p>
            <a:br>
              <a:rPr lang="zh-CN" altLang="en-US" dirty="0"/>
            </a:br>
            <a:endParaRPr lang="zh-CN" altLang="en-US" dirty="0"/>
          </a:p>
          <a:p>
            <a:r>
              <a:rPr lang="zh-CN" altLang="en-US" dirty="0"/>
              <a:t>作为生产厂商，我们</a:t>
            </a:r>
            <a:r>
              <a:rPr lang="zh-CN" altLang="en-US" b="1" dirty="0"/>
              <a:t>从源头抓产品质量</a:t>
            </a:r>
            <a:r>
              <a:rPr lang="zh-CN" altLang="en-US" dirty="0"/>
              <a:t>。自项目选型，</a:t>
            </a:r>
            <a:r>
              <a:rPr lang="en-US" altLang="zh-CN" dirty="0"/>
              <a:t>PCB</a:t>
            </a:r>
            <a:r>
              <a:rPr lang="zh-CN" altLang="en-US" dirty="0"/>
              <a:t>板设计，</a:t>
            </a:r>
            <a:r>
              <a:rPr lang="en-US" altLang="zh-CN" dirty="0"/>
              <a:t>PCB</a:t>
            </a:r>
            <a:r>
              <a:rPr lang="zh-CN" altLang="en-US" dirty="0"/>
              <a:t>打样，到产品的小批量，光电子元器件厂商的选择，以及配套的包装材料和生产辅料的采购与选型等，每一步都是严格按照行业标准，超出同行来高要求，以达到产品的高质量。项目选型之初，我司就选择大型的电子元器件</a:t>
            </a:r>
            <a:r>
              <a:rPr lang="en-US" altLang="zh-CN" dirty="0"/>
              <a:t>/</a:t>
            </a:r>
            <a:r>
              <a:rPr lang="zh-CN" altLang="en-US" dirty="0"/>
              <a:t>芯片供货商。</a:t>
            </a:r>
            <a:endParaRPr lang="zh-CN" altLang="en-US" dirty="0"/>
          </a:p>
          <a:p>
            <a:br>
              <a:rPr lang="zh-CN" altLang="en-US" dirty="0"/>
            </a:br>
            <a:endParaRPr lang="zh-CN" altLang="en-US" dirty="0"/>
          </a:p>
          <a:p>
            <a:r>
              <a:rPr lang="zh-CN" altLang="en-US" b="1" dirty="0"/>
              <a:t>电子元器件易天全部选择村田，</a:t>
            </a:r>
            <a:r>
              <a:rPr lang="en-US" altLang="zh-CN" b="1" dirty="0"/>
              <a:t>TDK,</a:t>
            </a:r>
            <a:r>
              <a:rPr lang="zh-CN" altLang="en-US" b="1" dirty="0"/>
              <a:t>太诱，国巨这四个品牌</a:t>
            </a:r>
            <a:r>
              <a:rPr lang="zh-CN" altLang="en-US" dirty="0"/>
              <a:t>；</a:t>
            </a:r>
            <a:r>
              <a:rPr lang="zh-CN" altLang="en-US" b="1" dirty="0"/>
              <a:t>芯片选用美信</a:t>
            </a:r>
            <a:r>
              <a:rPr lang="zh-CN" altLang="en-US" dirty="0"/>
              <a:t>一级代理商合作。</a:t>
            </a:r>
            <a:r>
              <a:rPr lang="en-US" altLang="zh-CN" dirty="0"/>
              <a:t>PCB</a:t>
            </a:r>
            <a:r>
              <a:rPr lang="zh-CN" altLang="en-US" dirty="0"/>
              <a:t>板布线设计，实用与美观相结全，板子质量方面，</a:t>
            </a:r>
            <a:r>
              <a:rPr lang="zh-CN" altLang="en-US" b="1" dirty="0"/>
              <a:t>镀硬金金手指厚度</a:t>
            </a:r>
            <a:r>
              <a:rPr lang="zh-CN" altLang="en-US" dirty="0"/>
              <a:t>严格控制，保证在</a:t>
            </a:r>
            <a:r>
              <a:rPr lang="en-US" altLang="zh-CN" b="1" dirty="0"/>
              <a:t>0.38UM</a:t>
            </a:r>
            <a:r>
              <a:rPr lang="zh-CN" altLang="en-US" b="1" dirty="0"/>
              <a:t>以上</a:t>
            </a:r>
            <a:r>
              <a:rPr lang="zh-CN" altLang="en-US" dirty="0"/>
              <a:t>。打样及小批量试时，更会多次进行测样调试，力求最大化优化</a:t>
            </a:r>
            <a:r>
              <a:rPr lang="en-US" altLang="zh-CN" dirty="0"/>
              <a:t>PCB</a:t>
            </a:r>
            <a:r>
              <a:rPr lang="zh-CN" altLang="en-US" dirty="0"/>
              <a:t>板方案，以保证批量出货的稳定性和一致性。</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来料检验</a:t>
            </a:r>
            <a:endParaRPr lang="zh-CN" altLang="en-US" dirty="0"/>
          </a:p>
        </p:txBody>
      </p:sp>
      <p:pic>
        <p:nvPicPr>
          <p:cNvPr id="3074" name="Picture 2" descr="previe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75351" y="1027906"/>
            <a:ext cx="7586191" cy="392001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971800" y="5218043"/>
            <a:ext cx="5774633" cy="923330"/>
          </a:xfrm>
          <a:prstGeom prst="rect">
            <a:avLst/>
          </a:prstGeom>
          <a:noFill/>
        </p:spPr>
        <p:txBody>
          <a:bodyPr wrap="square" rtlCol="0">
            <a:spAutoFit/>
          </a:bodyPr>
          <a:lstStyle/>
          <a:p>
            <a:r>
              <a:rPr lang="zh-CN" altLang="en-US" dirty="0"/>
              <a:t>物料进入工厂，每批次产品都会进行来料检验。下面就以我们最核心的原材料光电子元器件的来料检验来进行说明。看下面一组图片来初步了解一下</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光电子器件的</a:t>
            </a:r>
            <a:r>
              <a:rPr lang="zh-CN" altLang="en-US" dirty="0" smtClean="0"/>
              <a:t>焊接、剪</a:t>
            </a:r>
            <a:r>
              <a:rPr lang="zh-CN" altLang="en-US" dirty="0"/>
              <a:t>脚</a:t>
            </a:r>
            <a:endParaRPr lang="zh-CN" altLang="en-US" dirty="0"/>
          </a:p>
        </p:txBody>
      </p:sp>
      <p:pic>
        <p:nvPicPr>
          <p:cNvPr id="4098" name="Picture 2" descr="https://pic4.zhimg.com/80/v2-2c51e127dcd0e72415fe604e51f15ea7_720w.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9165" y="931466"/>
            <a:ext cx="8458200" cy="423317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606287" y="5416826"/>
            <a:ext cx="10376452" cy="1231106"/>
          </a:xfrm>
          <a:prstGeom prst="rect">
            <a:avLst/>
          </a:prstGeom>
          <a:noFill/>
        </p:spPr>
        <p:txBody>
          <a:bodyPr wrap="square" rtlCol="0">
            <a:spAutoFit/>
          </a:bodyPr>
          <a:lstStyle/>
          <a:p>
            <a:r>
              <a:rPr lang="zh-CN" altLang="en-US" sz="1400" dirty="0"/>
              <a:t>来料检验后，进入生产的第一步，光电子器件的</a:t>
            </a:r>
            <a:r>
              <a:rPr lang="zh-CN" altLang="en-US" sz="1400" b="1" dirty="0"/>
              <a:t>焊接</a:t>
            </a:r>
            <a:r>
              <a:rPr lang="zh-CN" altLang="en-US" sz="1400" dirty="0"/>
              <a:t>，焊接前会对光电子器件进行</a:t>
            </a:r>
            <a:r>
              <a:rPr lang="zh-CN" altLang="en-US" sz="1400" b="1" dirty="0"/>
              <a:t>剪脚</a:t>
            </a:r>
            <a:r>
              <a:rPr lang="zh-CN" altLang="en-US" sz="1400" dirty="0"/>
              <a:t>，然后再进行焊接，具体操作</a:t>
            </a:r>
            <a:r>
              <a:rPr lang="zh-CN" altLang="en-US" sz="1400" dirty="0" smtClean="0"/>
              <a:t>如上图</a:t>
            </a:r>
            <a:r>
              <a:rPr lang="zh-CN" altLang="en-US" sz="1400" dirty="0"/>
              <a:t>所</a:t>
            </a:r>
            <a:r>
              <a:rPr lang="zh-CN" altLang="en-US" sz="1400" dirty="0" smtClean="0"/>
              <a:t>示，</a:t>
            </a:r>
            <a:r>
              <a:rPr lang="zh-CN" altLang="en-US" sz="1400" b="1" dirty="0"/>
              <a:t>焊接时有许多的注意事项</a:t>
            </a:r>
            <a:r>
              <a:rPr lang="zh-CN" altLang="en-US" sz="1400" dirty="0"/>
              <a:t>：剪管脚长度要一致，管脚与焊盘的接触面积的控制，焊接要饱满，无锡尖，无虚焊漏焊，无连锡等都是要求我们的作业人员必须要精力集中，技术娴熟。</a:t>
            </a:r>
            <a:endParaRPr lang="zh-CN" altLang="en-US" sz="1400" dirty="0"/>
          </a:p>
          <a:p>
            <a:r>
              <a:rPr lang="zh-CN" altLang="en-US" sz="1400" dirty="0"/>
              <a:t>焊接好后的半成品，我们会进行第一轮的</a:t>
            </a:r>
            <a:r>
              <a:rPr lang="zh-CN" altLang="en-US" sz="1400" b="1" dirty="0"/>
              <a:t>初测，目测和镜检</a:t>
            </a:r>
            <a:r>
              <a:rPr lang="zh-CN" altLang="en-US" sz="1400" dirty="0"/>
              <a:t>。</a:t>
            </a:r>
            <a:endParaRPr lang="zh-CN" altLang="en-US" sz="1400" dirty="0"/>
          </a:p>
          <a:p>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企业简介</a:t>
            </a:r>
            <a:endParaRPr lang="zh-CN" altLang="en-US" b="1" dirty="0"/>
          </a:p>
        </p:txBody>
      </p:sp>
      <p:pic>
        <p:nvPicPr>
          <p:cNvPr id="5" name="内容占位符 3" descr="QQ图片20160524094742"/>
          <p:cNvPicPr>
            <a:picLocks noChangeAspect="1"/>
          </p:cNvPicPr>
          <p:nvPr/>
        </p:nvPicPr>
        <p:blipFill rotWithShape="1">
          <a:blip r:embed="rId1" cstate="email"/>
          <a:srcRect/>
          <a:stretch>
            <a:fillRect/>
          </a:stretch>
        </p:blipFill>
        <p:spPr>
          <a:xfrm>
            <a:off x="501859" y="2785904"/>
            <a:ext cx="4440714" cy="248707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21"/>
          <p:cNvSpPr>
            <a:spLocks noChangeArrowheads="1"/>
          </p:cNvSpPr>
          <p:nvPr/>
        </p:nvSpPr>
        <p:spPr bwMode="auto">
          <a:xfrm>
            <a:off x="5379260" y="2785903"/>
            <a:ext cx="5710497" cy="2436564"/>
          </a:xfrm>
          <a:prstGeom prst="rect">
            <a:avLst/>
          </a:prstGeom>
          <a:noFill/>
          <a:ln w="6350">
            <a:solidFill>
              <a:srgbClr val="A5A5A5"/>
            </a:solidFill>
            <a:bevel/>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buNone/>
            </a:pPr>
            <a:r>
              <a:rPr lang="zh-CN" altLang="en-US" sz="2000" dirty="0">
                <a:solidFill>
                  <a:schemeClr val="accent6"/>
                </a:solidFill>
                <a:latin typeface="+mn-ea"/>
                <a:ea typeface="+mn-ea"/>
              </a:rPr>
              <a:t>赛克斯康公司成立于</a:t>
            </a:r>
            <a:r>
              <a:rPr lang="en-US" altLang="zh-CN" sz="2000" dirty="0">
                <a:solidFill>
                  <a:schemeClr val="accent6"/>
                </a:solidFill>
                <a:latin typeface="+mn-ea"/>
                <a:ea typeface="+mn-ea"/>
              </a:rPr>
              <a:t>2009</a:t>
            </a:r>
            <a:r>
              <a:rPr lang="zh-CN" altLang="en-US" sz="2000" dirty="0">
                <a:solidFill>
                  <a:schemeClr val="accent6"/>
                </a:solidFill>
                <a:latin typeface="+mn-ea"/>
                <a:ea typeface="+mn-ea"/>
              </a:rPr>
              <a:t>年</a:t>
            </a:r>
            <a:r>
              <a:rPr lang="en-US" altLang="zh-CN" sz="2000" dirty="0">
                <a:solidFill>
                  <a:schemeClr val="accent6"/>
                </a:solidFill>
                <a:latin typeface="+mn-ea"/>
                <a:ea typeface="+mn-ea"/>
              </a:rPr>
              <a:t>8</a:t>
            </a:r>
            <a:r>
              <a:rPr lang="zh-CN" altLang="en-US" sz="2000" dirty="0">
                <a:solidFill>
                  <a:schemeClr val="accent6"/>
                </a:solidFill>
                <a:latin typeface="+mn-ea"/>
                <a:ea typeface="+mn-ea"/>
              </a:rPr>
              <a:t>月</a:t>
            </a:r>
            <a:r>
              <a:rPr lang="en-US" altLang="zh-CN" sz="2000" dirty="0">
                <a:solidFill>
                  <a:schemeClr val="accent6"/>
                </a:solidFill>
                <a:latin typeface="+mn-ea"/>
                <a:ea typeface="+mn-ea"/>
              </a:rPr>
              <a:t>16</a:t>
            </a:r>
            <a:r>
              <a:rPr lang="zh-CN" altLang="en-US" sz="2000" dirty="0">
                <a:solidFill>
                  <a:schemeClr val="accent6"/>
                </a:solidFill>
                <a:latin typeface="+mn-ea"/>
                <a:ea typeface="+mn-ea"/>
              </a:rPr>
              <a:t>日，地处于广东省深圳市龙华区清湖宝能科技园，在总建设面积约</a:t>
            </a:r>
            <a:r>
              <a:rPr lang="en-US" altLang="zh-CN" sz="2000" dirty="0">
                <a:solidFill>
                  <a:schemeClr val="accent6"/>
                </a:solidFill>
                <a:latin typeface="+mn-ea"/>
                <a:ea typeface="+mn-ea"/>
              </a:rPr>
              <a:t>150</a:t>
            </a:r>
            <a:r>
              <a:rPr lang="zh-CN" altLang="en-US" sz="2000" dirty="0">
                <a:solidFill>
                  <a:schemeClr val="accent6"/>
                </a:solidFill>
                <a:latin typeface="+mn-ea"/>
                <a:ea typeface="+mn-ea"/>
              </a:rPr>
              <a:t>万平方米的宝能科技园内赛克斯康拥有</a:t>
            </a:r>
            <a:r>
              <a:rPr lang="en-US" altLang="zh-CN" sz="2000" dirty="0">
                <a:solidFill>
                  <a:schemeClr val="accent6"/>
                </a:solidFill>
                <a:latin typeface="+mn-ea"/>
                <a:ea typeface="+mn-ea"/>
              </a:rPr>
              <a:t>1000</a:t>
            </a:r>
            <a:r>
              <a:rPr lang="zh-CN" altLang="en-US" sz="2000" dirty="0">
                <a:solidFill>
                  <a:schemeClr val="accent6"/>
                </a:solidFill>
                <a:latin typeface="+mn-ea"/>
                <a:ea typeface="+mn-ea"/>
              </a:rPr>
              <a:t>平以上的现代化办公室和车间</a:t>
            </a:r>
            <a:r>
              <a:rPr lang="zh-CN" altLang="en-US" sz="2000" dirty="0" smtClean="0">
                <a:solidFill>
                  <a:schemeClr val="accent6"/>
                </a:solidFill>
                <a:latin typeface="+mn-ea"/>
                <a:ea typeface="+mn-ea"/>
              </a:rPr>
              <a:t>。</a:t>
            </a:r>
            <a:endParaRPr lang="zh-CN" altLang="en-US" sz="2000" dirty="0">
              <a:solidFill>
                <a:schemeClr val="accent6"/>
              </a:solidFill>
              <a:latin typeface="+mn-ea"/>
              <a:ea typeface="+mn-ea"/>
            </a:endParaRPr>
          </a:p>
          <a:p>
            <a:pPr lvl="0">
              <a:buNone/>
            </a:pPr>
            <a:r>
              <a:rPr lang="zh-CN" altLang="en-US" sz="2000" dirty="0">
                <a:solidFill>
                  <a:schemeClr val="accent6"/>
                </a:solidFill>
                <a:latin typeface="+mn-ea"/>
                <a:ea typeface="+mn-ea"/>
              </a:rPr>
              <a:t>现代化的科技园区基础设施一应俱全，自助餐厅，运动场，休息厅，乒乓球，羽毛球，培训中心等。为便于员工上下班，配备专车接送，充分体现企业以人为本的管理理念。</a:t>
            </a:r>
            <a:endParaRPr lang="zh-CN" altLang="en-US" sz="2000" dirty="0">
              <a:solidFill>
                <a:schemeClr val="accent6"/>
              </a:solidFill>
              <a:latin typeface="+mn-ea"/>
              <a:ea typeface="+mn-ea"/>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光模块的组装</a:t>
            </a:r>
            <a:endParaRPr lang="zh-CN" altLang="en-US" dirty="0"/>
          </a:p>
        </p:txBody>
      </p:sp>
      <p:pic>
        <p:nvPicPr>
          <p:cNvPr id="5122" name="Picture 2" descr="https://pic3.zhimg.com/80/v2-48992379c12e6ead2df7100cb01b10ae_720w.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9592" y="1063682"/>
            <a:ext cx="9024730" cy="469107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580322" y="6060799"/>
            <a:ext cx="7805342" cy="369332"/>
          </a:xfrm>
          <a:prstGeom prst="rect">
            <a:avLst/>
          </a:prstGeom>
          <a:noFill/>
        </p:spPr>
        <p:txBody>
          <a:bodyPr wrap="none" rtlCol="0">
            <a:spAutoFit/>
          </a:bodyPr>
          <a:lstStyle/>
          <a:p>
            <a:r>
              <a:rPr lang="zh-CN" altLang="en-US" dirty="0"/>
              <a:t>组装好的产品会流入下一步，</a:t>
            </a:r>
            <a:r>
              <a:rPr lang="zh-CN" altLang="en-US" b="1" dirty="0"/>
              <a:t>写</a:t>
            </a:r>
            <a:r>
              <a:rPr lang="en-US" altLang="zh-CN" b="1" dirty="0"/>
              <a:t>A2</a:t>
            </a:r>
            <a:r>
              <a:rPr lang="zh-CN" altLang="en-US" b="1" dirty="0"/>
              <a:t>信息及老化测试</a:t>
            </a:r>
            <a:r>
              <a:rPr lang="zh-CN" altLang="en-US" dirty="0"/>
              <a:t>，以保证产品的稳定性。</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a:t>
            </a:r>
            <a:r>
              <a:rPr lang="en-US" altLang="zh-CN" dirty="0"/>
              <a:t>A2</a:t>
            </a:r>
            <a:r>
              <a:rPr lang="zh-CN" altLang="en-US" dirty="0"/>
              <a:t>信息及老化测试</a:t>
            </a:r>
            <a:endParaRPr lang="zh-CN" altLang="en-US" dirty="0"/>
          </a:p>
        </p:txBody>
      </p:sp>
      <p:pic>
        <p:nvPicPr>
          <p:cNvPr id="6146" name="Picture 2" descr="https://pic3.zhimg.com/80/v2-0b27ca6165cf1b902381df46ff05f9ba_720w.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9104" y="1027906"/>
            <a:ext cx="9014792" cy="45456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测试</a:t>
            </a:r>
            <a:endParaRPr lang="zh-CN" altLang="en-US" dirty="0"/>
          </a:p>
        </p:txBody>
      </p:sp>
      <p:pic>
        <p:nvPicPr>
          <p:cNvPr id="7170" name="Picture 2" descr="https://pic1.zhimg.com/80/v2-f36ff1ccece28d1c043639abba17ff68_720w.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5027" y="1027906"/>
            <a:ext cx="8040756" cy="450616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743200" y="5827524"/>
            <a:ext cx="7533861" cy="369332"/>
          </a:xfrm>
          <a:prstGeom prst="rect">
            <a:avLst/>
          </a:prstGeom>
          <a:noFill/>
        </p:spPr>
        <p:txBody>
          <a:bodyPr wrap="square" rtlCol="0">
            <a:spAutoFit/>
          </a:bodyPr>
          <a:lstStyle/>
          <a:p>
            <a:r>
              <a:rPr lang="zh-CN" altLang="en-US" dirty="0"/>
              <a:t>高低温老化测试后会进行产品发射光功率，接收灵敏度等参数的测试。</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清洗，锁钣金件</a:t>
            </a:r>
            <a:br>
              <a:rPr lang="en-US" altLang="zh-CN" b="0" dirty="0" smtClean="0"/>
            </a:br>
            <a:endParaRPr lang="zh-CN" altLang="en-US" dirty="0"/>
          </a:p>
        </p:txBody>
      </p:sp>
      <p:pic>
        <p:nvPicPr>
          <p:cNvPr id="8194" name="Picture 2" descr="https://pic2.zhimg.com/80/v2-ccc4e140eac06c9f384a6d15bb1e0679_720w.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74409" y="1027906"/>
            <a:ext cx="9309986" cy="453800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881808" y="5885650"/>
            <a:ext cx="8428383" cy="646331"/>
          </a:xfrm>
          <a:prstGeom prst="rect">
            <a:avLst/>
          </a:prstGeom>
          <a:noFill/>
        </p:spPr>
        <p:txBody>
          <a:bodyPr wrap="square" rtlCol="0">
            <a:spAutoFit/>
          </a:bodyPr>
          <a:lstStyle/>
          <a:p>
            <a:r>
              <a:rPr lang="zh-CN" altLang="en-US" dirty="0"/>
              <a:t>测试工序完成后，良品流入下一个环节（清洗，锁钣金件），不良品返回返修区进行返修及重新测试。</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贴标</a:t>
            </a:r>
            <a:r>
              <a:rPr lang="zh-CN" altLang="en-US" dirty="0" smtClean="0"/>
              <a:t>包装</a:t>
            </a:r>
            <a:endParaRPr lang="zh-CN" altLang="en-US" dirty="0"/>
          </a:p>
        </p:txBody>
      </p:sp>
      <p:pic>
        <p:nvPicPr>
          <p:cNvPr id="9218" name="Picture 2" descr="https://pic1.zhimg.com/80/v2-6f5cddf1053c4737623e94d1de86fc68_720w.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27583" y="1251984"/>
            <a:ext cx="8617226" cy="477469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673626" y="6285096"/>
            <a:ext cx="7563679" cy="369332"/>
          </a:xfrm>
          <a:prstGeom prst="rect">
            <a:avLst/>
          </a:prstGeom>
          <a:noFill/>
        </p:spPr>
        <p:txBody>
          <a:bodyPr wrap="square" rtlCol="0">
            <a:spAutoFit/>
          </a:bodyPr>
          <a:lstStyle/>
          <a:p>
            <a:r>
              <a:rPr lang="zh-CN" altLang="en-US" dirty="0"/>
              <a:t>端口清洗干净，锁死钣金件后，要进行贴标包装等工序</a:t>
            </a:r>
            <a:r>
              <a:rPr lang="zh-CN" altLang="en-US" dirty="0" smtClean="0"/>
              <a:t>，</a:t>
            </a:r>
            <a:r>
              <a:rPr lang="zh-CN" altLang="en-US" dirty="0"/>
              <a:t>如</a:t>
            </a:r>
            <a:r>
              <a:rPr lang="zh-CN" altLang="en-US" dirty="0" smtClean="0"/>
              <a:t>上图</a:t>
            </a:r>
            <a:r>
              <a:rPr lang="zh-CN" altLang="en-US" dirty="0"/>
              <a:t>：</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写码，清洗外观，包装</a:t>
            </a:r>
            <a:endParaRPr lang="zh-CN" altLang="en-US" dirty="0"/>
          </a:p>
        </p:txBody>
      </p:sp>
      <p:pic>
        <p:nvPicPr>
          <p:cNvPr id="10242" name="Picture 2" descr="https://pic1.zhimg.com/80/v2-dc6d68c5980e845fab398c78fe737674_720w.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58009" y="1554784"/>
            <a:ext cx="8428381" cy="418147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461052" y="5904852"/>
            <a:ext cx="8488018" cy="646331"/>
          </a:xfrm>
          <a:prstGeom prst="rect">
            <a:avLst/>
          </a:prstGeom>
          <a:noFill/>
        </p:spPr>
        <p:txBody>
          <a:bodyPr wrap="square" rtlCol="0">
            <a:spAutoFit/>
          </a:bodyPr>
          <a:lstStyle/>
          <a:p>
            <a:r>
              <a:rPr lang="zh-CN" altLang="en-US" sz="1200" dirty="0"/>
              <a:t>贴好标签后要录写</a:t>
            </a:r>
            <a:r>
              <a:rPr lang="en-US" altLang="zh-CN" sz="1200" dirty="0"/>
              <a:t>A0</a:t>
            </a:r>
            <a:r>
              <a:rPr lang="zh-CN" altLang="en-US" sz="1200" dirty="0"/>
              <a:t>信息，上交换机对接测试，质检后包装成品入库。</a:t>
            </a:r>
            <a:endParaRPr lang="en-US" altLang="zh-CN" sz="1200" dirty="0" smtClean="0"/>
          </a:p>
          <a:p>
            <a:r>
              <a:rPr lang="zh-CN" altLang="en-US" sz="1200" dirty="0" smtClean="0"/>
              <a:t>整个</a:t>
            </a:r>
            <a:r>
              <a:rPr lang="zh-CN" altLang="en-US" sz="1200" dirty="0"/>
              <a:t>生产流程，我司都严格把关每一道工序，因为我们深深地认定，</a:t>
            </a:r>
            <a:r>
              <a:rPr lang="zh-CN" altLang="en-US" sz="1200" b="1" dirty="0"/>
              <a:t>品质是我们唯一坚持的路</a:t>
            </a:r>
            <a:r>
              <a:rPr lang="zh-CN" altLang="en-US" sz="1200" dirty="0" smtClean="0"/>
              <a:t>。</a:t>
            </a:r>
            <a:r>
              <a:rPr lang="en-US" altLang="zh-CN" sz="1200" b="1" dirty="0" smtClean="0"/>
              <a:t>6COM</a:t>
            </a:r>
            <a:r>
              <a:rPr lang="zh-CN" altLang="en-US" sz="1200" b="1" dirty="0" smtClean="0"/>
              <a:t>光通信</a:t>
            </a:r>
            <a:r>
              <a:rPr lang="zh-CN" altLang="en-US" sz="1200" dirty="0"/>
              <a:t>的每一个人都秉承</a:t>
            </a:r>
            <a:r>
              <a:rPr lang="zh-CN" altLang="en-US" sz="1200" b="1" dirty="0"/>
              <a:t>质量第一，服务第一的信念</a:t>
            </a:r>
            <a:r>
              <a:rPr lang="zh-CN" altLang="en-US" sz="1200" dirty="0"/>
              <a:t>，努力做好每一个细节，为赢得客户保驾护航。</a:t>
            </a:r>
            <a:endParaRPr lang="zh-CN" altLang="en-US" sz="1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Verdana" panose="020B0604030504040204" pitchFamily="34" charset="0"/>
                <a:ea typeface="微软雅黑" panose="020B0503020204020204" charset="-122"/>
                <a:sym typeface="+mn-lt"/>
              </a:rPr>
              <a:t>多种规范的质检项目</a:t>
            </a:r>
            <a:r>
              <a:rPr lang="en-US" altLang="zh-CN" dirty="0">
                <a:latin typeface="Verdana" panose="020B0604030504040204" pitchFamily="34" charset="0"/>
                <a:ea typeface="微软雅黑" panose="020B0503020204020204" charset="-122"/>
                <a:sym typeface="+mn-lt"/>
              </a:rPr>
              <a:t>,</a:t>
            </a:r>
            <a:r>
              <a:rPr lang="zh-CN" altLang="en-US" dirty="0">
                <a:latin typeface="Verdana" panose="020B0604030504040204" pitchFamily="34" charset="0"/>
                <a:ea typeface="微软雅黑" panose="020B0503020204020204" charset="-122"/>
                <a:sym typeface="+mn-lt"/>
              </a:rPr>
              <a:t>确保无批次质量事件</a:t>
            </a:r>
            <a:br>
              <a:rPr lang="zh-CN" altLang="en-US" dirty="0">
                <a:latin typeface="Verdana" panose="020B0604030504040204" pitchFamily="34" charset="0"/>
                <a:ea typeface="微软雅黑" panose="020B0503020204020204" charset="-122"/>
                <a:sym typeface="+mn-lt"/>
              </a:rPr>
            </a:br>
            <a:endParaRPr lang="zh-CN" altLang="en-US" dirty="0"/>
          </a:p>
        </p:txBody>
      </p:sp>
      <p:pic>
        <p:nvPicPr>
          <p:cNvPr id="4" name="Picture 3"/>
          <p:cNvPicPr>
            <a:picLocks noChangeAspect="1" noChangeArrowheads="1"/>
          </p:cNvPicPr>
          <p:nvPr/>
        </p:nvPicPr>
        <p:blipFill>
          <a:blip r:embed="rId1" cstate="screen"/>
          <a:srcRect/>
          <a:stretch>
            <a:fillRect/>
          </a:stretch>
        </p:blipFill>
        <p:spPr bwMode="auto">
          <a:xfrm>
            <a:off x="8538522" y="5194750"/>
            <a:ext cx="1722043" cy="1115513"/>
          </a:xfrm>
          <a:prstGeom prst="rect">
            <a:avLst/>
          </a:prstGeom>
          <a:noFill/>
          <a:ln w="9525">
            <a:noFill/>
            <a:miter lim="800000"/>
            <a:headEnd/>
            <a:tailEnd/>
          </a:ln>
        </p:spPr>
      </p:pic>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8528880" y="1341711"/>
            <a:ext cx="1737834" cy="1102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8" descr="东莞厂房图"/>
          <p:cNvPicPr>
            <a:picLocks noChangeAspect="1" noChangeArrowheads="1"/>
          </p:cNvPicPr>
          <p:nvPr/>
        </p:nvPicPr>
        <p:blipFill rotWithShape="1">
          <a:blip r:embed="rId3" cstate="screen"/>
          <a:srcRect/>
          <a:stretch>
            <a:fillRect/>
          </a:stretch>
        </p:blipFill>
        <p:spPr bwMode="auto">
          <a:xfrm>
            <a:off x="8538522" y="2565847"/>
            <a:ext cx="1728192" cy="12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4" cstate="screen"/>
          <a:srcRect/>
          <a:stretch>
            <a:fillRect/>
          </a:stretch>
        </p:blipFill>
        <p:spPr bwMode="auto">
          <a:xfrm>
            <a:off x="8538522" y="3874631"/>
            <a:ext cx="1728192" cy="1211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表格 7"/>
          <p:cNvGraphicFramePr>
            <a:graphicFrameLocks noGrp="1"/>
          </p:cNvGraphicFramePr>
          <p:nvPr/>
        </p:nvGraphicFramePr>
        <p:xfrm>
          <a:off x="2003266" y="1277103"/>
          <a:ext cx="3870960" cy="4957972"/>
        </p:xfrm>
        <a:graphic>
          <a:graphicData uri="http://schemas.openxmlformats.org/drawingml/2006/table">
            <a:tbl>
              <a:tblPr/>
              <a:tblGrid>
                <a:gridCol w="1370965"/>
                <a:gridCol w="2499995"/>
              </a:tblGrid>
              <a:tr h="673899">
                <a:tc>
                  <a:txBody>
                    <a:bodyPr/>
                    <a:lstStyle/>
                    <a:p>
                      <a:pPr algn="ctr">
                        <a:spcAft>
                          <a:spcPts val="0"/>
                        </a:spcAft>
                      </a:pPr>
                      <a:r>
                        <a:rPr lang="zh-CN" sz="1400" b="1" kern="100" dirty="0" smtClean="0">
                          <a:solidFill>
                            <a:schemeClr val="tx1"/>
                          </a:solidFill>
                          <a:latin typeface="+mn-ea"/>
                          <a:ea typeface="+mn-ea"/>
                          <a:cs typeface="Times New Roman" panose="02020603050405020304"/>
                        </a:rPr>
                        <a:t>自建测试平台</a:t>
                      </a:r>
                      <a:endParaRPr lang="zh-CN" sz="1400" b="1" kern="100" dirty="0" smtClean="0">
                        <a:solidFill>
                          <a:schemeClr val="tx1"/>
                        </a:solidFill>
                        <a:latin typeface="+mn-ea"/>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50000"/>
                        </a:lnSpc>
                        <a:spcAft>
                          <a:spcPts val="0"/>
                        </a:spcAft>
                      </a:pPr>
                      <a:r>
                        <a:rPr lang="zh-CN" altLang="en-US" sz="1400" b="1" u="none" kern="100" dirty="0" smtClean="0">
                          <a:solidFill>
                            <a:schemeClr val="tx1"/>
                          </a:solidFill>
                          <a:latin typeface="+mn-ea"/>
                          <a:ea typeface="+mn-ea"/>
                          <a:cs typeface="Times New Roman" panose="02020603050405020304"/>
                        </a:rPr>
                        <a:t>生产测试项目</a:t>
                      </a:r>
                      <a:endParaRPr lang="zh-CN" altLang="en-US" sz="1400" b="1" u="none" kern="100" dirty="0" smtClean="0">
                        <a:solidFill>
                          <a:schemeClr val="tx1"/>
                        </a:solidFill>
                        <a:latin typeface="+mn-ea"/>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45210">
                <a:tc>
                  <a:txBody>
                    <a:bodyPr/>
                    <a:lstStyle/>
                    <a:p>
                      <a:pPr algn="ctr" fontAlgn="auto" latinLnBrk="1">
                        <a:spcAft>
                          <a:spcPts val="0"/>
                        </a:spcAft>
                      </a:pPr>
                      <a:r>
                        <a:rPr lang="en-US" altLang="zh-CN" sz="1400" b="1" kern="100" dirty="0">
                          <a:solidFill>
                            <a:schemeClr val="tx1"/>
                          </a:solidFill>
                          <a:latin typeface="+mn-ea"/>
                          <a:ea typeface="+mn-ea"/>
                          <a:cs typeface="Times New Roman" panose="02020603050405020304"/>
                        </a:rPr>
                        <a:t>功能测试（含高低温）</a:t>
                      </a:r>
                      <a:endParaRPr lang="en-US" altLang="zh-CN" sz="1400" b="1" kern="100" dirty="0">
                        <a:solidFill>
                          <a:schemeClr val="tx1"/>
                        </a:solidFill>
                        <a:latin typeface="+mn-ea"/>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fontAlgn="auto">
                        <a:lnSpc>
                          <a:spcPct val="100000"/>
                        </a:lnSpc>
                        <a:spcAft>
                          <a:spcPts val="0"/>
                        </a:spcAft>
                      </a:pPr>
                      <a:r>
                        <a:rPr sz="1400" b="0" u="none" kern="100" dirty="0" smtClean="0">
                          <a:solidFill>
                            <a:schemeClr val="tx1"/>
                          </a:solidFill>
                          <a:latin typeface="Calibri" panose="020F0502020204030204" pitchFamily="34" charset="0"/>
                          <a:ea typeface="+mn-ea"/>
                          <a:cs typeface="Calibri" panose="020F0502020204030204" pitchFamily="34" charset="0"/>
                        </a:rPr>
                        <a:t>发射光功率、消光比、偏置电流、眼图余量、接收灵敏度、告警、去告警、工作电流</a:t>
                      </a:r>
                      <a:endParaRPr sz="1400" b="0" u="none" kern="100" dirty="0" smtClean="0">
                        <a:solidFill>
                          <a:schemeClr val="tx1"/>
                        </a:solidFill>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9033">
                <a:tc>
                  <a:txBody>
                    <a:bodyPr/>
                    <a:lstStyle/>
                    <a:p>
                      <a:pPr algn="ctr" fontAlgn="auto">
                        <a:lnSpc>
                          <a:spcPct val="100000"/>
                        </a:lnSpc>
                        <a:spcAft>
                          <a:spcPts val="0"/>
                        </a:spcAft>
                      </a:pPr>
                      <a:r>
                        <a:rPr lang="en-US" sz="1400" b="1" kern="100" dirty="0">
                          <a:solidFill>
                            <a:schemeClr val="tx1"/>
                          </a:solidFill>
                          <a:latin typeface="+mn-ea"/>
                          <a:ea typeface="+mn-ea"/>
                          <a:cs typeface="Times New Roman" panose="02020603050405020304"/>
                        </a:rPr>
                        <a:t>DDM</a:t>
                      </a:r>
                      <a:r>
                        <a:rPr lang="zh-CN" altLang="en-US" sz="1400" b="1" kern="100" dirty="0">
                          <a:solidFill>
                            <a:schemeClr val="tx1"/>
                          </a:solidFill>
                          <a:latin typeface="+mn-ea"/>
                          <a:ea typeface="+mn-ea"/>
                          <a:cs typeface="Times New Roman" panose="02020603050405020304"/>
                        </a:rPr>
                        <a:t>测试</a:t>
                      </a:r>
                      <a:endParaRPr lang="zh-CN" altLang="en-US" sz="1400" b="1" kern="100" dirty="0">
                        <a:solidFill>
                          <a:schemeClr val="tx1"/>
                        </a:solidFill>
                        <a:latin typeface="+mn-ea"/>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fontAlgn="auto">
                        <a:lnSpc>
                          <a:spcPct val="100000"/>
                        </a:lnSpc>
                        <a:spcAft>
                          <a:spcPts val="0"/>
                        </a:spcAft>
                      </a:pPr>
                      <a:r>
                        <a:rPr sz="1400" kern="100" dirty="0" smtClean="0">
                          <a:latin typeface="+mn-ea"/>
                          <a:cs typeface="Times New Roman" panose="02020603050405020304"/>
                        </a:rPr>
                        <a:t>发射光功率、接收光功率、偏置电流、电压、温度</a:t>
                      </a:r>
                      <a:endParaRPr sz="1400" kern="100" dirty="0" smtClean="0">
                        <a:latin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5882">
                <a:tc>
                  <a:txBody>
                    <a:bodyPr/>
                    <a:lstStyle/>
                    <a:p>
                      <a:pPr algn="ctr" fontAlgn="auto">
                        <a:lnSpc>
                          <a:spcPct val="100000"/>
                        </a:lnSpc>
                        <a:spcAft>
                          <a:spcPts val="0"/>
                        </a:spcAft>
                      </a:pPr>
                      <a:r>
                        <a:rPr lang="en-US" altLang="zh-CN" sz="1400" b="1" kern="100">
                          <a:solidFill>
                            <a:schemeClr val="tx1"/>
                          </a:solidFill>
                          <a:latin typeface="+mn-ea"/>
                          <a:ea typeface="+mn-ea"/>
                          <a:cs typeface="Times New Roman" panose="02020603050405020304"/>
                        </a:rPr>
                        <a:t>交换机测试</a:t>
                      </a:r>
                      <a:endParaRPr lang="en-US" altLang="zh-CN" sz="1400" b="1" kern="100">
                        <a:solidFill>
                          <a:schemeClr val="tx1"/>
                        </a:solidFill>
                        <a:latin typeface="+mn-ea"/>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fontAlgn="auto">
                        <a:lnSpc>
                          <a:spcPct val="100000"/>
                        </a:lnSpc>
                        <a:spcAft>
                          <a:spcPts val="0"/>
                        </a:spcAft>
                      </a:pPr>
                      <a:r>
                        <a:rPr lang="zh-CN" altLang="en-US" sz="1400" b="0" u="none" kern="100" dirty="0" smtClean="0">
                          <a:solidFill>
                            <a:schemeClr val="tx1"/>
                          </a:solidFill>
                          <a:latin typeface="+mn-ea"/>
                          <a:ea typeface="+mn-ea"/>
                          <a:cs typeface="Times New Roman" panose="02020603050405020304"/>
                        </a:rPr>
                        <a:t>连通性、兼容性</a:t>
                      </a:r>
                      <a:endParaRPr lang="zh-CN" altLang="en-US" sz="1400" b="0" u="none" kern="100" dirty="0" smtClean="0">
                        <a:solidFill>
                          <a:schemeClr val="tx1"/>
                        </a:solidFill>
                        <a:latin typeface="+mn-ea"/>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9033">
                <a:tc>
                  <a:txBody>
                    <a:bodyPr/>
                    <a:lstStyle/>
                    <a:p>
                      <a:pPr algn="ctr" fontAlgn="auto">
                        <a:lnSpc>
                          <a:spcPct val="100000"/>
                        </a:lnSpc>
                        <a:spcAft>
                          <a:spcPts val="0"/>
                        </a:spcAft>
                      </a:pPr>
                      <a:r>
                        <a:rPr lang="en-US" altLang="zh-CN" sz="1400" b="1" kern="100">
                          <a:solidFill>
                            <a:schemeClr val="tx1"/>
                          </a:solidFill>
                          <a:latin typeface="+mn-ea"/>
                          <a:ea typeface="+mn-ea"/>
                          <a:cs typeface="Times New Roman" panose="02020603050405020304"/>
                        </a:rPr>
                        <a:t>写码测试</a:t>
                      </a:r>
                      <a:endParaRPr lang="en-US" altLang="zh-CN" sz="1400" b="1" kern="100">
                        <a:solidFill>
                          <a:schemeClr val="tx1"/>
                        </a:solidFill>
                        <a:latin typeface="+mn-ea"/>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fontAlgn="auto" latinLnBrk="1">
                        <a:lnSpc>
                          <a:spcPct val="100000"/>
                        </a:lnSpc>
                        <a:spcAft>
                          <a:spcPts val="0"/>
                        </a:spcAft>
                      </a:pPr>
                      <a:r>
                        <a:rPr sz="1400" b="0" u="none" kern="100" dirty="0" smtClean="0">
                          <a:solidFill>
                            <a:schemeClr val="tx1"/>
                          </a:solidFill>
                          <a:ea typeface="+mn-ea"/>
                        </a:rPr>
                        <a:t>写码类型、PN/SN、厂商名、波长、速率、传输距离等</a:t>
                      </a:r>
                      <a:endParaRPr sz="1400" b="0" u="none" kern="100" dirty="0" smtClean="0">
                        <a:solidFill>
                          <a:schemeClr val="tx1"/>
                        </a:solidFill>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5882">
                <a:tc>
                  <a:txBody>
                    <a:bodyPr/>
                    <a:lstStyle/>
                    <a:p>
                      <a:pPr algn="ctr" fontAlgn="auto">
                        <a:lnSpc>
                          <a:spcPct val="100000"/>
                        </a:lnSpc>
                        <a:spcAft>
                          <a:spcPts val="0"/>
                        </a:spcAft>
                      </a:pPr>
                      <a:r>
                        <a:rPr lang="en-US" altLang="zh-CN" sz="1400" b="1" kern="100" dirty="0">
                          <a:solidFill>
                            <a:schemeClr val="tx1"/>
                          </a:solidFill>
                          <a:latin typeface="+mn-ea"/>
                          <a:ea typeface="+mn-ea"/>
                          <a:cs typeface="Times New Roman" panose="02020603050405020304"/>
                        </a:rPr>
                        <a:t>流量测试</a:t>
                      </a:r>
                      <a:endParaRPr lang="en-US" altLang="zh-CN" sz="1400" b="1" kern="100" dirty="0">
                        <a:solidFill>
                          <a:schemeClr val="tx1"/>
                        </a:solidFill>
                        <a:latin typeface="+mn-ea"/>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fontAlgn="auto">
                        <a:lnSpc>
                          <a:spcPct val="100000"/>
                        </a:lnSpc>
                        <a:spcAft>
                          <a:spcPts val="0"/>
                        </a:spcAft>
                      </a:pPr>
                      <a:r>
                        <a:rPr lang="en-US" sz="1400" b="0" u="none" kern="100" dirty="0" smtClean="0">
                          <a:solidFill>
                            <a:schemeClr val="tx1"/>
                          </a:solidFill>
                          <a:latin typeface="+mn-ea"/>
                          <a:ea typeface="+mn-ea"/>
                          <a:cs typeface="Times New Roman" panose="02020603050405020304"/>
                        </a:rPr>
                        <a:t>数据流量包测试iperf</a:t>
                      </a:r>
                      <a:endParaRPr lang="en-US" sz="1400" b="0" u="none" kern="100" dirty="0" smtClean="0">
                        <a:solidFill>
                          <a:schemeClr val="tx1"/>
                        </a:solidFill>
                        <a:latin typeface="+mn-ea"/>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9033">
                <a:tc>
                  <a:txBody>
                    <a:bodyPr/>
                    <a:lstStyle/>
                    <a:p>
                      <a:pPr algn="ctr" fontAlgn="auto">
                        <a:lnSpc>
                          <a:spcPct val="100000"/>
                        </a:lnSpc>
                        <a:spcAft>
                          <a:spcPts val="0"/>
                        </a:spcAft>
                      </a:pPr>
                      <a:r>
                        <a:rPr lang="en-US" altLang="zh-CN" sz="1400" b="1" kern="100" dirty="0">
                          <a:solidFill>
                            <a:schemeClr val="tx1"/>
                          </a:solidFill>
                          <a:latin typeface="+mn-ea"/>
                          <a:ea typeface="+mn-ea"/>
                          <a:cs typeface="Times New Roman" panose="02020603050405020304"/>
                        </a:rPr>
                        <a:t>可靠性试验与测试</a:t>
                      </a:r>
                      <a:endParaRPr lang="en-US" altLang="zh-CN" sz="1400" b="1" kern="100" dirty="0">
                        <a:solidFill>
                          <a:schemeClr val="tx1"/>
                        </a:solidFill>
                        <a:latin typeface="+mn-ea"/>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914400" rtl="0" fontAlgn="auto">
                        <a:lnSpc>
                          <a:spcPct val="100000"/>
                        </a:lnSpc>
                        <a:spcAft>
                          <a:spcPts val="0"/>
                        </a:spcAft>
                      </a:pPr>
                      <a:r>
                        <a:rPr lang="zh-CN" altLang="en-US" sz="1400" b="0" u="none" kern="100" dirty="0" smtClean="0">
                          <a:solidFill>
                            <a:schemeClr val="tx1"/>
                          </a:solidFill>
                          <a:latin typeface="+mn-ea"/>
                          <a:ea typeface="+mn-ea"/>
                          <a:cs typeface="Times New Roman" panose="02020603050405020304"/>
                        </a:rPr>
                        <a:t>高温高湿试验与测试、高低温循环试验与测试、冷热冲击试验与测试</a:t>
                      </a:r>
                      <a:endParaRPr lang="zh-CN" altLang="en-US" sz="1400" b="0" u="none" kern="100" dirty="0" smtClean="0">
                        <a:solidFill>
                          <a:schemeClr val="tx1"/>
                        </a:solidFill>
                        <a:latin typeface="+mn-ea"/>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9" name="表格 8"/>
          <p:cNvGraphicFramePr>
            <a:graphicFrameLocks noGrp="1"/>
          </p:cNvGraphicFramePr>
          <p:nvPr/>
        </p:nvGraphicFramePr>
        <p:xfrm>
          <a:off x="6153685" y="1279937"/>
          <a:ext cx="2096805" cy="5130800"/>
        </p:xfrm>
        <a:graphic>
          <a:graphicData uri="http://schemas.openxmlformats.org/drawingml/2006/table">
            <a:tbl>
              <a:tblPr/>
              <a:tblGrid>
                <a:gridCol w="728653"/>
                <a:gridCol w="1368152"/>
              </a:tblGrid>
              <a:tr h="731520">
                <a:tc>
                  <a:txBody>
                    <a:bodyPr/>
                    <a:lstStyle/>
                    <a:p>
                      <a:pPr algn="ctr">
                        <a:spcAft>
                          <a:spcPts val="0"/>
                        </a:spcAft>
                      </a:pPr>
                      <a:r>
                        <a:rPr lang="en-US" altLang="zh-CN" sz="1600" b="1" kern="100" dirty="0" smtClean="0">
                          <a:solidFill>
                            <a:schemeClr val="tx1"/>
                          </a:solidFill>
                          <a:latin typeface="+mn-ea"/>
                          <a:ea typeface="+mn-ea"/>
                          <a:cs typeface="Times New Roman" panose="02020603050405020304"/>
                        </a:rPr>
                        <a:t>QC</a:t>
                      </a:r>
                      <a:r>
                        <a:rPr lang="zh-CN" sz="1600" b="1" kern="100" dirty="0" smtClean="0">
                          <a:solidFill>
                            <a:schemeClr val="tx1"/>
                          </a:solidFill>
                          <a:latin typeface="+mn-ea"/>
                          <a:ea typeface="+mn-ea"/>
                          <a:cs typeface="Times New Roman" panose="02020603050405020304"/>
                        </a:rPr>
                        <a:t> </a:t>
                      </a:r>
                      <a:endParaRPr lang="en-US" altLang="zh-CN" sz="1600" b="1" kern="100" dirty="0" smtClean="0">
                        <a:solidFill>
                          <a:schemeClr val="tx1"/>
                        </a:solidFill>
                        <a:latin typeface="+mn-ea"/>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lnSpc>
                          <a:spcPct val="150000"/>
                        </a:lnSpc>
                        <a:spcAft>
                          <a:spcPts val="0"/>
                        </a:spcAft>
                      </a:pPr>
                      <a:r>
                        <a:rPr lang="en-US" altLang="zh-CN" sz="1400" b="1" kern="100" dirty="0" smtClean="0">
                          <a:solidFill>
                            <a:schemeClr val="tx1"/>
                          </a:solidFill>
                          <a:latin typeface="+mn-ea"/>
                          <a:ea typeface="+mn-ea"/>
                          <a:cs typeface="Times New Roman" panose="02020603050405020304"/>
                        </a:rPr>
                        <a:t>QC</a:t>
                      </a:r>
                      <a:r>
                        <a:rPr lang="zh-CN" altLang="en-US" sz="1400" b="1" kern="100" dirty="0" smtClean="0">
                          <a:solidFill>
                            <a:schemeClr val="tx1"/>
                          </a:solidFill>
                          <a:latin typeface="+mn-ea"/>
                          <a:ea typeface="+mn-ea"/>
                          <a:cs typeface="Times New Roman" panose="02020603050405020304"/>
                        </a:rPr>
                        <a:t>测试项目</a:t>
                      </a:r>
                      <a:endParaRPr lang="zh-CN" altLang="en-US" sz="1400" b="1" kern="100" dirty="0" smtClean="0">
                        <a:solidFill>
                          <a:schemeClr val="tx1"/>
                        </a:solidFill>
                        <a:latin typeface="+mn-ea"/>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93620">
                <a:tc>
                  <a:txBody>
                    <a:bodyPr/>
                    <a:lstStyle/>
                    <a:p>
                      <a:pPr algn="ctr">
                        <a:spcAft>
                          <a:spcPts val="0"/>
                        </a:spcAft>
                      </a:pPr>
                      <a:r>
                        <a:rPr lang="en-US" sz="1600" b="1" kern="100" dirty="0">
                          <a:solidFill>
                            <a:schemeClr val="tx1"/>
                          </a:solidFill>
                          <a:latin typeface="+mn-ea"/>
                          <a:ea typeface="+mn-ea"/>
                          <a:cs typeface="Times New Roman" panose="02020603050405020304"/>
                        </a:rPr>
                        <a:t>IQC</a:t>
                      </a:r>
                      <a:endParaRPr lang="zh-CN" sz="1600" b="1" kern="100" dirty="0">
                        <a:solidFill>
                          <a:schemeClr val="tx1"/>
                        </a:solidFill>
                        <a:latin typeface="+mn-ea"/>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auto">
                        <a:lnSpc>
                          <a:spcPct val="150000"/>
                        </a:lnSpc>
                        <a:spcAft>
                          <a:spcPts val="0"/>
                        </a:spcAft>
                      </a:pPr>
                      <a:r>
                        <a:rPr lang="en-US" sz="1400" b="0" u="none" kern="100" dirty="0" smtClean="0">
                          <a:solidFill>
                            <a:schemeClr val="tx1"/>
                          </a:solidFill>
                          <a:latin typeface="Calibri" panose="020F0502020204030204" pitchFamily="34" charset="0"/>
                          <a:ea typeface="+mn-ea"/>
                          <a:cs typeface="Calibri" panose="020F0502020204030204" pitchFamily="34" charset="0"/>
                        </a:rPr>
                        <a:t>PCBA/PCB</a:t>
                      </a:r>
                      <a:endParaRPr lang="zh-CN" sz="1400" b="0" u="none" kern="100" dirty="0">
                        <a:solidFill>
                          <a:schemeClr val="tx1"/>
                        </a:solidFill>
                        <a:latin typeface="Calibri" panose="020F0502020204030204" pitchFamily="34" charset="0"/>
                        <a:ea typeface="+mn-ea"/>
                        <a:cs typeface="Calibri" panose="020F0502020204030204" pitchFamily="34" charset="0"/>
                      </a:endParaRPr>
                    </a:p>
                    <a:p>
                      <a:pPr algn="l" fontAlgn="auto">
                        <a:lnSpc>
                          <a:spcPct val="150000"/>
                        </a:lnSpc>
                        <a:spcAft>
                          <a:spcPts val="0"/>
                        </a:spcAft>
                      </a:pPr>
                      <a:r>
                        <a:rPr lang="zh-CN" sz="1400" b="0" u="none" kern="100" dirty="0">
                          <a:solidFill>
                            <a:schemeClr val="tx1"/>
                          </a:solidFill>
                          <a:latin typeface="Calibri" panose="020F0502020204030204" pitchFamily="34" charset="0"/>
                          <a:ea typeface="+mn-ea"/>
                          <a:cs typeface="Calibri" panose="020F0502020204030204" pitchFamily="34" charset="0"/>
                        </a:rPr>
                        <a:t>五金外壳</a:t>
                      </a:r>
                      <a:endParaRPr lang="zh-CN" sz="1400" b="0" u="none" kern="100" dirty="0">
                        <a:solidFill>
                          <a:schemeClr val="tx1"/>
                        </a:solidFill>
                        <a:latin typeface="Calibri" panose="020F0502020204030204" pitchFamily="34" charset="0"/>
                        <a:ea typeface="+mn-ea"/>
                        <a:cs typeface="Calibri" panose="020F0502020204030204" pitchFamily="34" charset="0"/>
                      </a:endParaRPr>
                    </a:p>
                    <a:p>
                      <a:pPr algn="l" fontAlgn="auto">
                        <a:lnSpc>
                          <a:spcPct val="150000"/>
                        </a:lnSpc>
                        <a:spcAft>
                          <a:spcPts val="0"/>
                        </a:spcAft>
                      </a:pPr>
                      <a:r>
                        <a:rPr lang="zh-CN" sz="1400" b="0" u="none" kern="100" dirty="0" smtClean="0">
                          <a:solidFill>
                            <a:schemeClr val="tx1"/>
                          </a:solidFill>
                          <a:latin typeface="Calibri" panose="020F0502020204030204" pitchFamily="34" charset="0"/>
                          <a:ea typeface="+mn-ea"/>
                          <a:cs typeface="Calibri" panose="020F0502020204030204" pitchFamily="34" charset="0"/>
                        </a:rPr>
                        <a:t>电子元件</a:t>
                      </a:r>
                      <a:endParaRPr lang="zh-CN" sz="1400" b="0" u="none" kern="100" dirty="0" smtClean="0">
                        <a:solidFill>
                          <a:schemeClr val="tx1"/>
                        </a:solidFill>
                        <a:latin typeface="Calibri" panose="020F0502020204030204" pitchFamily="34" charset="0"/>
                        <a:ea typeface="+mn-ea"/>
                        <a:cs typeface="Calibri" panose="020F0502020204030204" pitchFamily="34" charset="0"/>
                      </a:endParaRPr>
                    </a:p>
                    <a:p>
                      <a:pPr algn="l" fontAlgn="auto">
                        <a:lnSpc>
                          <a:spcPct val="150000"/>
                        </a:lnSpc>
                        <a:spcAft>
                          <a:spcPts val="0"/>
                        </a:spcAft>
                      </a:pPr>
                      <a:r>
                        <a:rPr lang="en-US" sz="1200" b="0" u="none" kern="100" dirty="0" smtClean="0">
                          <a:solidFill>
                            <a:schemeClr val="tx1"/>
                          </a:solidFill>
                          <a:latin typeface="Calibri" panose="020F0502020204030204" pitchFamily="34" charset="0"/>
                          <a:ea typeface="+mn-ea"/>
                          <a:cs typeface="Calibri" panose="020F0502020204030204" pitchFamily="34" charset="0"/>
                        </a:rPr>
                        <a:t>TOSA/BOSA/ROSA</a:t>
                      </a:r>
                      <a:endParaRPr lang="zh-CN" sz="1200" b="0" u="none" kern="100" dirty="0">
                        <a:solidFill>
                          <a:schemeClr val="tx1"/>
                        </a:solidFill>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05660">
                <a:tc>
                  <a:txBody>
                    <a:bodyPr/>
                    <a:lstStyle/>
                    <a:p>
                      <a:pPr algn="ctr">
                        <a:lnSpc>
                          <a:spcPct val="150000"/>
                        </a:lnSpc>
                        <a:spcAft>
                          <a:spcPts val="0"/>
                        </a:spcAft>
                      </a:pPr>
                      <a:r>
                        <a:rPr lang="en-US" sz="1600" b="1" kern="100" dirty="0" smtClean="0">
                          <a:solidFill>
                            <a:schemeClr val="tx1"/>
                          </a:solidFill>
                          <a:latin typeface="+mn-ea"/>
                          <a:ea typeface="+mn-ea"/>
                          <a:cs typeface="Times New Roman" panose="02020603050405020304"/>
                        </a:rPr>
                        <a:t>IPQ </a:t>
                      </a:r>
                      <a:endParaRPr lang="en-US" sz="1600" b="1" kern="100" dirty="0" smtClean="0">
                        <a:solidFill>
                          <a:schemeClr val="tx1"/>
                        </a:solidFill>
                        <a:latin typeface="+mn-ea"/>
                        <a:ea typeface="+mn-ea"/>
                        <a:cs typeface="Times New Roman" panose="02020603050405020304"/>
                      </a:endParaRPr>
                    </a:p>
                    <a:p>
                      <a:pPr algn="ctr">
                        <a:lnSpc>
                          <a:spcPct val="150000"/>
                        </a:lnSpc>
                        <a:spcAft>
                          <a:spcPts val="0"/>
                        </a:spcAft>
                      </a:pPr>
                      <a:r>
                        <a:rPr lang="en-US" sz="1600" b="1" kern="100" dirty="0" smtClean="0">
                          <a:solidFill>
                            <a:schemeClr val="tx1"/>
                          </a:solidFill>
                          <a:latin typeface="+mn-ea"/>
                          <a:ea typeface="+mn-ea"/>
                          <a:cs typeface="Times New Roman" panose="02020603050405020304"/>
                        </a:rPr>
                        <a:t>PQC</a:t>
                      </a:r>
                      <a:endParaRPr lang="en-US" sz="1600" b="1" kern="100" dirty="0" smtClean="0">
                        <a:solidFill>
                          <a:schemeClr val="tx1"/>
                        </a:solidFill>
                        <a:latin typeface="+mn-ea"/>
                        <a:ea typeface="+mn-ea"/>
                        <a:cs typeface="Times New Roman" panose="02020603050405020304"/>
                      </a:endParaRPr>
                    </a:p>
                    <a:p>
                      <a:pPr algn="ctr">
                        <a:lnSpc>
                          <a:spcPct val="150000"/>
                        </a:lnSpc>
                        <a:spcAft>
                          <a:spcPts val="0"/>
                        </a:spcAft>
                      </a:pPr>
                      <a:r>
                        <a:rPr lang="en-US" sz="1600" b="1" kern="100" dirty="0" smtClean="0">
                          <a:solidFill>
                            <a:schemeClr val="tx1"/>
                          </a:solidFill>
                          <a:latin typeface="+mn-ea"/>
                          <a:ea typeface="+mn-ea"/>
                          <a:cs typeface="Times New Roman" panose="02020603050405020304"/>
                        </a:rPr>
                        <a:t>OQC</a:t>
                      </a:r>
                      <a:endParaRPr lang="zh-CN" sz="1600" b="1" kern="100" dirty="0">
                        <a:solidFill>
                          <a:schemeClr val="tx1"/>
                        </a:solidFill>
                        <a:latin typeface="+mn-ea"/>
                        <a:ea typeface="+mn-ea"/>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auto">
                        <a:lnSpc>
                          <a:spcPct val="150000"/>
                        </a:lnSpc>
                        <a:spcAft>
                          <a:spcPts val="0"/>
                        </a:spcAft>
                      </a:pPr>
                      <a:r>
                        <a:rPr lang="zh-CN" sz="1400" b="0" u="none" kern="100" dirty="0">
                          <a:solidFill>
                            <a:schemeClr val="tx1"/>
                          </a:solidFill>
                          <a:latin typeface="Calibri" panose="020F0502020204030204" pitchFamily="34" charset="0"/>
                          <a:ea typeface="+mn-ea"/>
                          <a:cs typeface="Calibri" panose="020F0502020204030204" pitchFamily="34" charset="0"/>
                        </a:rPr>
                        <a:t>外观检查</a:t>
                      </a:r>
                      <a:endParaRPr lang="zh-CN" sz="1400" b="0" u="none" kern="100" dirty="0">
                        <a:solidFill>
                          <a:schemeClr val="tx1"/>
                        </a:solidFill>
                        <a:latin typeface="Calibri" panose="020F0502020204030204" pitchFamily="34" charset="0"/>
                        <a:ea typeface="+mn-ea"/>
                        <a:cs typeface="Calibri" panose="020F0502020204030204" pitchFamily="34" charset="0"/>
                      </a:endParaRPr>
                    </a:p>
                    <a:p>
                      <a:pPr algn="l" fontAlgn="auto">
                        <a:lnSpc>
                          <a:spcPct val="150000"/>
                        </a:lnSpc>
                        <a:spcAft>
                          <a:spcPts val="0"/>
                        </a:spcAft>
                      </a:pPr>
                      <a:r>
                        <a:rPr lang="zh-CN" altLang="en-US" sz="1400" b="0" u="none" kern="100" dirty="0" smtClean="0">
                          <a:solidFill>
                            <a:schemeClr val="tx1"/>
                          </a:solidFill>
                          <a:latin typeface="Calibri" panose="020F0502020204030204" pitchFamily="34" charset="0"/>
                          <a:ea typeface="+mn-ea"/>
                          <a:cs typeface="Calibri" panose="020F0502020204030204" pitchFamily="34" charset="0"/>
                        </a:rPr>
                        <a:t>兼容性测试</a:t>
                      </a:r>
                      <a:r>
                        <a:rPr lang="en-US" altLang="zh-CN" sz="1400" b="0" u="none" kern="100" dirty="0" smtClean="0">
                          <a:solidFill>
                            <a:schemeClr val="tx1"/>
                          </a:solidFill>
                          <a:latin typeface="Calibri" panose="020F0502020204030204" pitchFamily="34" charset="0"/>
                          <a:ea typeface="+mn-ea"/>
                          <a:cs typeface="Calibri" panose="020F0502020204030204" pitchFamily="34" charset="0"/>
                        </a:rPr>
                        <a:t>          </a:t>
                      </a:r>
                      <a:r>
                        <a:rPr lang="zh-CN" altLang="en-US" sz="1400" b="0" u="none" kern="100" dirty="0" smtClean="0">
                          <a:solidFill>
                            <a:schemeClr val="tx1"/>
                          </a:solidFill>
                          <a:latin typeface="Calibri" panose="020F0502020204030204" pitchFamily="34" charset="0"/>
                          <a:ea typeface="+mn-ea"/>
                          <a:cs typeface="Calibri" panose="020F0502020204030204" pitchFamily="34" charset="0"/>
                        </a:rPr>
                        <a:t>数据流量测试</a:t>
                      </a:r>
                      <a:endParaRPr lang="zh-CN" altLang="en-US" sz="1400" b="0" u="none" kern="100" dirty="0" smtClean="0">
                        <a:solidFill>
                          <a:schemeClr val="tx1"/>
                        </a:solidFill>
                        <a:latin typeface="Calibri" panose="020F0502020204030204" pitchFamily="34" charset="0"/>
                        <a:ea typeface="+mn-ea"/>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en-US" altLang="zh-CN" sz="4800" dirty="0" smtClean="0">
                <a:cs typeface="+mn-ea"/>
                <a:sym typeface="+mn-lt"/>
              </a:rPr>
              <a:t>11</a:t>
            </a:r>
            <a:r>
              <a:rPr lang="zh-CN" altLang="en-US" sz="4800" dirty="0" smtClean="0">
                <a:cs typeface="+mn-ea"/>
                <a:sym typeface="+mn-lt"/>
              </a:rPr>
              <a:t>年</a:t>
            </a:r>
            <a:r>
              <a:rPr lang="en-US" altLang="zh-CN" sz="4800" dirty="0">
                <a:cs typeface="+mn-ea"/>
                <a:sym typeface="+mn-lt"/>
              </a:rPr>
              <a:t>+</a:t>
            </a:r>
            <a:r>
              <a:rPr lang="zh-CN" altLang="en-US" sz="4800" dirty="0">
                <a:cs typeface="+mn-ea"/>
                <a:sym typeface="+mn-lt"/>
              </a:rPr>
              <a:t>兼容技术积累与严苛测试</a:t>
            </a:r>
            <a:r>
              <a:rPr lang="en-US" altLang="zh-CN" dirty="0">
                <a:cs typeface="+mn-ea"/>
                <a:sym typeface="+mn-lt"/>
              </a:rPr>
              <a:t>,</a:t>
            </a:r>
            <a:br>
              <a:rPr lang="en-US" altLang="zh-CN" dirty="0">
                <a:cs typeface="+mn-ea"/>
                <a:sym typeface="+mn-lt"/>
              </a:rPr>
            </a:br>
            <a:r>
              <a:rPr lang="zh-CN" altLang="en-US" dirty="0">
                <a:solidFill>
                  <a:schemeClr val="bg1">
                    <a:lumMod val="50000"/>
                  </a:schemeClr>
                </a:solidFill>
                <a:cs typeface="+mn-ea"/>
                <a:sym typeface="+mn-lt"/>
              </a:rPr>
              <a:t>解决丢包、误码和</a:t>
            </a:r>
            <a:r>
              <a:rPr lang="en-US" altLang="zh-CN" dirty="0">
                <a:solidFill>
                  <a:schemeClr val="bg1">
                    <a:lumMod val="50000"/>
                  </a:schemeClr>
                </a:solidFill>
                <a:cs typeface="+mn-ea"/>
                <a:sym typeface="+mn-lt"/>
              </a:rPr>
              <a:t>CRC</a:t>
            </a:r>
            <a:r>
              <a:rPr lang="zh-CN" altLang="en-US" dirty="0">
                <a:solidFill>
                  <a:schemeClr val="bg1">
                    <a:lumMod val="50000"/>
                  </a:schemeClr>
                </a:solidFill>
                <a:cs typeface="+mn-ea"/>
                <a:sym typeface="+mn-lt"/>
              </a:rPr>
              <a:t>报错等一系列</a:t>
            </a:r>
            <a:r>
              <a:rPr lang="zh-CN" altLang="en-US" dirty="0" smtClean="0">
                <a:solidFill>
                  <a:schemeClr val="bg1">
                    <a:lumMod val="50000"/>
                  </a:schemeClr>
                </a:solidFill>
                <a:cs typeface="+mn-ea"/>
                <a:sym typeface="+mn-lt"/>
              </a:rPr>
              <a:t>难题</a:t>
            </a:r>
            <a:endParaRPr lang="zh-CN" altLang="en-US" dirty="0"/>
          </a:p>
        </p:txBody>
      </p:sp>
      <p:sp>
        <p:nvSpPr>
          <p:cNvPr id="4" name="文本框 3"/>
          <p:cNvSpPr txBox="1"/>
          <p:nvPr/>
        </p:nvSpPr>
        <p:spPr>
          <a:xfrm>
            <a:off x="1768814" y="2144293"/>
            <a:ext cx="460649" cy="737235"/>
          </a:xfrm>
          <a:prstGeom prst="rect">
            <a:avLst/>
          </a:prstGeom>
          <a:noFill/>
        </p:spPr>
        <p:txBody>
          <a:bodyPr wrap="square" rtlCol="0">
            <a:spAutoFit/>
          </a:bodyPr>
          <a:lstStyle/>
          <a:p>
            <a:r>
              <a:rPr lang="en-US" altLang="zh-CN" sz="2100" dirty="0" smtClean="0">
                <a:solidFill>
                  <a:schemeClr val="bg1"/>
                </a:solidFill>
                <a:cs typeface="+mn-ea"/>
                <a:sym typeface="+mn-lt"/>
              </a:rPr>
              <a:t>15</a:t>
            </a:r>
            <a:endParaRPr lang="zh-CN" altLang="en-US" sz="2100" dirty="0">
              <a:solidFill>
                <a:schemeClr val="bg1"/>
              </a:solidFill>
              <a:cs typeface="+mn-ea"/>
              <a:sym typeface="+mn-lt"/>
            </a:endParaRPr>
          </a:p>
        </p:txBody>
      </p:sp>
      <p:graphicFrame>
        <p:nvGraphicFramePr>
          <p:cNvPr id="5" name="表格 4"/>
          <p:cNvGraphicFramePr>
            <a:graphicFrameLocks noGrp="1"/>
          </p:cNvGraphicFramePr>
          <p:nvPr/>
        </p:nvGraphicFramePr>
        <p:xfrm>
          <a:off x="1589018" y="2547319"/>
          <a:ext cx="4608195" cy="3450590"/>
        </p:xfrm>
        <a:graphic>
          <a:graphicData uri="http://schemas.openxmlformats.org/drawingml/2006/table">
            <a:tbl>
              <a:tblPr/>
              <a:tblGrid>
                <a:gridCol w="631190"/>
                <a:gridCol w="1812925"/>
                <a:gridCol w="867410"/>
                <a:gridCol w="1296670"/>
              </a:tblGrid>
              <a:tr h="313690">
                <a:tc>
                  <a:txBody>
                    <a:bodyPr/>
                    <a:lstStyle/>
                    <a:p>
                      <a:pPr algn="ctr" fontAlgn="t"/>
                      <a:r>
                        <a:rPr lang="en-US" sz="1200" b="1" i="0" u="none" strike="noStrike" dirty="0" err="1">
                          <a:solidFill>
                            <a:schemeClr val="bg1">
                              <a:lumMod val="50000"/>
                            </a:schemeClr>
                          </a:solidFill>
                          <a:latin typeface="微软雅黑" panose="020B0503020204020204" charset="-122"/>
                        </a:rPr>
                        <a:t>编号</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a:solidFill>
                            <a:schemeClr val="bg1">
                              <a:lumMod val="50000"/>
                            </a:schemeClr>
                          </a:solidFill>
                          <a:latin typeface="微软雅黑" panose="020B0503020204020204" charset="-122"/>
                        </a:rPr>
                        <a:t>测试项</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dirty="0" err="1" smtClean="0">
                          <a:solidFill>
                            <a:schemeClr val="bg1">
                              <a:lumMod val="50000"/>
                            </a:schemeClr>
                          </a:solidFill>
                          <a:latin typeface="微软雅黑" panose="020B0503020204020204" charset="-122"/>
                        </a:rPr>
                        <a:t>必选</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a:solidFill>
                            <a:schemeClr val="bg1">
                              <a:lumMod val="50000"/>
                            </a:schemeClr>
                          </a:solidFill>
                          <a:latin typeface="微软雅黑" panose="020B0503020204020204" charset="-122"/>
                        </a:rPr>
                        <a:t>测试结果</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3690">
                <a:tc>
                  <a:txBody>
                    <a:bodyPr/>
                    <a:lstStyle/>
                    <a:p>
                      <a:pPr algn="ctr" fontAlgn="t"/>
                      <a:r>
                        <a:rPr lang="en-US" sz="1200" b="1" i="0" u="none" strike="noStrike">
                          <a:solidFill>
                            <a:schemeClr val="bg1">
                              <a:lumMod val="50000"/>
                            </a:schemeClr>
                          </a:solidFill>
                          <a:latin typeface="微软雅黑" panose="020B0503020204020204" charset="-122"/>
                        </a:rPr>
                        <a:t>1</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sz="1200" b="0" i="0" u="none" strike="noStrike">
                          <a:solidFill>
                            <a:schemeClr val="bg1">
                              <a:lumMod val="50000"/>
                            </a:schemeClr>
                          </a:solidFill>
                          <a:latin typeface="微软雅黑" panose="020B0503020204020204" charset="-122"/>
                        </a:rPr>
                        <a:t>连续读写 EEPROM 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3690">
                <a:tc>
                  <a:txBody>
                    <a:bodyPr/>
                    <a:lstStyle/>
                    <a:p>
                      <a:pPr algn="ctr" fontAlgn="t"/>
                      <a:r>
                        <a:rPr lang="en-US" sz="1200" b="1" i="0" u="none" strike="noStrike">
                          <a:solidFill>
                            <a:schemeClr val="bg1">
                              <a:lumMod val="50000"/>
                            </a:schemeClr>
                          </a:solidFill>
                          <a:latin typeface="微软雅黑" panose="020B0503020204020204" charset="-122"/>
                        </a:rPr>
                        <a:t>2</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兼容性测试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3690">
                <a:tc>
                  <a:txBody>
                    <a:bodyPr/>
                    <a:lstStyle/>
                    <a:p>
                      <a:pPr algn="ctr" fontAlgn="t"/>
                      <a:r>
                        <a:rPr lang="en-US" sz="1200" b="1" i="0" u="none" strike="noStrike">
                          <a:solidFill>
                            <a:schemeClr val="bg1">
                              <a:lumMod val="50000"/>
                            </a:schemeClr>
                          </a:solidFill>
                          <a:latin typeface="微软雅黑" panose="020B0503020204020204" charset="-122"/>
                        </a:rPr>
                        <a:t>3</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连通性测试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3690">
                <a:tc>
                  <a:txBody>
                    <a:bodyPr/>
                    <a:lstStyle/>
                    <a:p>
                      <a:pPr algn="ctr" fontAlgn="t"/>
                      <a:r>
                        <a:rPr lang="en-US" sz="1200" b="1" i="0" u="none" strike="noStrike">
                          <a:solidFill>
                            <a:schemeClr val="bg1">
                              <a:lumMod val="50000"/>
                            </a:schemeClr>
                          </a:solidFill>
                          <a:latin typeface="微软雅黑" panose="020B0503020204020204" charset="-122"/>
                        </a:rPr>
                        <a:t>4</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插拔测试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3690">
                <a:tc>
                  <a:txBody>
                    <a:bodyPr/>
                    <a:lstStyle/>
                    <a:p>
                      <a:pPr algn="ctr" fontAlgn="t"/>
                      <a:r>
                        <a:rPr lang="en-US" sz="1200" b="1" i="0" u="none" strike="noStrike">
                          <a:solidFill>
                            <a:schemeClr val="bg1">
                              <a:lumMod val="50000"/>
                            </a:schemeClr>
                          </a:solidFill>
                          <a:latin typeface="微软雅黑" panose="020B0503020204020204" charset="-122"/>
                        </a:rPr>
                        <a:t>5</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sz="1200" b="0" i="0" u="none" strike="noStrike">
                          <a:solidFill>
                            <a:schemeClr val="bg1">
                              <a:lumMod val="50000"/>
                            </a:schemeClr>
                          </a:solidFill>
                          <a:latin typeface="微软雅黑" panose="020B0503020204020204" charset="-122"/>
                        </a:rPr>
                        <a:t>模块上交换机重启测试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3690">
                <a:tc>
                  <a:txBody>
                    <a:bodyPr/>
                    <a:lstStyle/>
                    <a:p>
                      <a:pPr algn="ctr" fontAlgn="t"/>
                      <a:r>
                        <a:rPr lang="en-US" sz="1200" b="1" i="0" u="none" strike="noStrike">
                          <a:solidFill>
                            <a:schemeClr val="bg1">
                              <a:lumMod val="50000"/>
                            </a:schemeClr>
                          </a:solidFill>
                          <a:latin typeface="微软雅黑" panose="020B0503020204020204" charset="-122"/>
                        </a:rPr>
                        <a:t>6</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端口协商测试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3690">
                <a:tc>
                  <a:txBody>
                    <a:bodyPr/>
                    <a:lstStyle/>
                    <a:p>
                      <a:pPr algn="ctr" fontAlgn="t"/>
                      <a:r>
                        <a:rPr lang="en-US" sz="1200" b="1" i="0" u="none" strike="noStrike">
                          <a:solidFill>
                            <a:schemeClr val="bg1">
                              <a:lumMod val="50000"/>
                            </a:schemeClr>
                          </a:solidFill>
                          <a:latin typeface="微软雅黑" panose="020B0503020204020204" charset="-122"/>
                        </a:rPr>
                        <a:t>7</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数字诊断功能测试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3690">
                <a:tc>
                  <a:txBody>
                    <a:bodyPr/>
                    <a:lstStyle/>
                    <a:p>
                      <a:pPr algn="ctr" fontAlgn="t"/>
                      <a:r>
                        <a:rPr lang="en-US" sz="1200" b="1" i="0" u="none" strike="noStrike">
                          <a:solidFill>
                            <a:schemeClr val="bg1">
                              <a:lumMod val="50000"/>
                            </a:schemeClr>
                          </a:solidFill>
                          <a:latin typeface="微软雅黑" panose="020B0503020204020204" charset="-122"/>
                        </a:rPr>
                        <a:t>8</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基本信息查询测试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3690">
                <a:tc>
                  <a:txBody>
                    <a:bodyPr/>
                    <a:lstStyle/>
                    <a:p>
                      <a:pPr algn="ctr" fontAlgn="t"/>
                      <a:r>
                        <a:rPr lang="en-US" sz="1200" b="1" i="0" u="none" strike="noStrike">
                          <a:solidFill>
                            <a:schemeClr val="bg1">
                              <a:lumMod val="50000"/>
                            </a:schemeClr>
                          </a:solidFill>
                          <a:latin typeface="微软雅黑" panose="020B0503020204020204" charset="-122"/>
                        </a:rPr>
                        <a:t>9</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重载 100%流量测试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3690">
                <a:tc>
                  <a:txBody>
                    <a:bodyPr/>
                    <a:lstStyle/>
                    <a:p>
                      <a:pPr algn="ctr" fontAlgn="t"/>
                      <a:r>
                        <a:rPr lang="en-US" sz="1200" b="1" i="0" u="none" strike="noStrike" dirty="0">
                          <a:solidFill>
                            <a:schemeClr val="bg1">
                              <a:lumMod val="50000"/>
                            </a:schemeClr>
                          </a:solidFill>
                          <a:latin typeface="微软雅黑" panose="020B0503020204020204" charset="-122"/>
                        </a:rPr>
                        <a:t>10</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轻载 10%流量测试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chemeClr val="bg1">
                              <a:lumMod val="50000"/>
                            </a:schemeClr>
                          </a:solidFill>
                          <a:latin typeface="微软雅黑" panose="020B0503020204020204" charset="-122"/>
                        </a:rPr>
                        <a:t>PASS</a:t>
                      </a:r>
                      <a:endParaRPr lang="zh-CN" sz="1200" b="0"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6" name="TextBox 9"/>
          <p:cNvSpPr txBox="1"/>
          <p:nvPr/>
        </p:nvSpPr>
        <p:spPr>
          <a:xfrm>
            <a:off x="2333329" y="2226906"/>
            <a:ext cx="3755572" cy="275590"/>
          </a:xfrm>
          <a:prstGeom prst="rect">
            <a:avLst/>
          </a:prstGeom>
          <a:noFill/>
        </p:spPr>
        <p:txBody>
          <a:bodyPr wrap="square" rtlCol="0">
            <a:spAutoFit/>
          </a:bodyPr>
          <a:lstStyle/>
          <a:p>
            <a:r>
              <a:rPr lang="zh-CN" altLang="en-US" sz="1200" dirty="0" smtClean="0"/>
              <a:t>兼容性测试项及报告摘要</a:t>
            </a:r>
            <a:endParaRPr lang="zh-CN" altLang="en-US" sz="1200" dirty="0"/>
          </a:p>
        </p:txBody>
      </p:sp>
      <p:pic>
        <p:nvPicPr>
          <p:cNvPr id="7" name="Picture 1"/>
          <p:cNvPicPr>
            <a:picLocks noChangeAspect="1" noChangeArrowheads="1"/>
          </p:cNvPicPr>
          <p:nvPr/>
        </p:nvPicPr>
        <p:blipFill>
          <a:blip r:embed="rId1" cstate="screen"/>
          <a:srcRect/>
          <a:stretch>
            <a:fillRect/>
          </a:stretch>
        </p:blipFill>
        <p:spPr bwMode="auto">
          <a:xfrm>
            <a:off x="8008324" y="3890743"/>
            <a:ext cx="2070128" cy="1023257"/>
          </a:xfrm>
          <a:prstGeom prst="rect">
            <a:avLst/>
          </a:prstGeom>
          <a:noFill/>
          <a:ln w="9525">
            <a:noFill/>
            <a:miter lim="800000"/>
            <a:headEnd/>
            <a:tailEnd/>
          </a:ln>
        </p:spPr>
      </p:pic>
      <p:pic>
        <p:nvPicPr>
          <p:cNvPr id="8" name="Picture 2"/>
          <p:cNvPicPr>
            <a:picLocks noChangeAspect="1" noChangeArrowheads="1"/>
          </p:cNvPicPr>
          <p:nvPr/>
        </p:nvPicPr>
        <p:blipFill>
          <a:blip r:embed="rId2" cstate="screen"/>
          <a:srcRect/>
          <a:stretch>
            <a:fillRect/>
          </a:stretch>
        </p:blipFill>
        <p:spPr bwMode="auto">
          <a:xfrm>
            <a:off x="6463438" y="2519822"/>
            <a:ext cx="1854440" cy="1229405"/>
          </a:xfrm>
          <a:prstGeom prst="rect">
            <a:avLst/>
          </a:prstGeom>
          <a:noFill/>
          <a:ln w="9525">
            <a:noFill/>
            <a:miter lim="800000"/>
            <a:headEnd/>
            <a:tailEnd/>
          </a:ln>
        </p:spPr>
      </p:pic>
      <p:pic>
        <p:nvPicPr>
          <p:cNvPr id="9" name="Picture 3"/>
          <p:cNvPicPr>
            <a:picLocks noChangeAspect="1" noChangeArrowheads="1"/>
          </p:cNvPicPr>
          <p:nvPr/>
        </p:nvPicPr>
        <p:blipFill>
          <a:blip r:embed="rId3" cstate="screen"/>
          <a:srcRect/>
          <a:stretch>
            <a:fillRect/>
          </a:stretch>
        </p:blipFill>
        <p:spPr bwMode="auto">
          <a:xfrm>
            <a:off x="6464456" y="3886152"/>
            <a:ext cx="1246415" cy="1047563"/>
          </a:xfrm>
          <a:prstGeom prst="rect">
            <a:avLst/>
          </a:prstGeom>
          <a:noFill/>
          <a:ln w="9525">
            <a:noFill/>
            <a:miter lim="800000"/>
            <a:headEnd/>
            <a:tailEnd/>
          </a:ln>
        </p:spPr>
      </p:pic>
      <p:pic>
        <p:nvPicPr>
          <p:cNvPr id="10" name="Picture 4"/>
          <p:cNvPicPr>
            <a:picLocks noChangeAspect="1" noChangeArrowheads="1"/>
          </p:cNvPicPr>
          <p:nvPr/>
        </p:nvPicPr>
        <p:blipFill>
          <a:blip r:embed="rId4" cstate="screen"/>
          <a:srcRect/>
          <a:stretch>
            <a:fillRect/>
          </a:stretch>
        </p:blipFill>
        <p:spPr bwMode="auto">
          <a:xfrm>
            <a:off x="7994580" y="5066910"/>
            <a:ext cx="2089379" cy="946547"/>
          </a:xfrm>
          <a:prstGeom prst="rect">
            <a:avLst/>
          </a:prstGeom>
          <a:noFill/>
          <a:ln w="9525">
            <a:noFill/>
            <a:miter lim="800000"/>
            <a:headEnd/>
            <a:tailEnd/>
          </a:ln>
        </p:spPr>
      </p:pic>
      <p:pic>
        <p:nvPicPr>
          <p:cNvPr id="11" name="图片 10"/>
          <p:cNvPicPr>
            <a:picLocks noChangeAspect="1"/>
          </p:cNvPicPr>
          <p:nvPr/>
        </p:nvPicPr>
        <p:blipFill rotWithShape="1">
          <a:blip r:embed="rId5" cstate="screen">
            <a:grayscl/>
            <a:extLst>
              <a:ext uri="{BEBA8EAE-BF5A-486C-A8C5-ECC9F3942E4B}">
                <a14:imgProps xmlns:a14="http://schemas.microsoft.com/office/drawing/2010/main">
                  <a14:imgLayer r:embed="rId6">
                    <a14:imgEffect>
                      <a14:brightnessContrast bright="20000" contrast="-40000"/>
                    </a14:imgEffect>
                  </a14:imgLayer>
                </a14:imgProps>
              </a:ext>
            </a:extLst>
          </a:blip>
          <a:srcRect/>
          <a:stretch>
            <a:fillRect/>
          </a:stretch>
        </p:blipFill>
        <p:spPr>
          <a:xfrm>
            <a:off x="8441930" y="2489048"/>
            <a:ext cx="1647125" cy="1390807"/>
          </a:xfrm>
          <a:prstGeom prst="rect">
            <a:avLst/>
          </a:prstGeom>
        </p:spPr>
      </p:pic>
      <p:pic>
        <p:nvPicPr>
          <p:cNvPr id="12" name="Picture 5"/>
          <p:cNvPicPr>
            <a:picLocks noChangeAspect="1" noChangeArrowheads="1"/>
          </p:cNvPicPr>
          <p:nvPr/>
        </p:nvPicPr>
        <p:blipFill>
          <a:blip r:embed="rId7" cstate="screen"/>
          <a:srcRect/>
          <a:stretch>
            <a:fillRect/>
          </a:stretch>
        </p:blipFill>
        <p:spPr bwMode="auto">
          <a:xfrm>
            <a:off x="6464134" y="5055515"/>
            <a:ext cx="1257626" cy="979715"/>
          </a:xfrm>
          <a:prstGeom prst="rect">
            <a:avLst/>
          </a:prstGeom>
          <a:noFill/>
          <a:ln w="9525">
            <a:noFill/>
            <a:miter lim="800000"/>
            <a:headEnd/>
            <a:tailEnd/>
          </a:ln>
        </p:spPr>
      </p:pic>
      <p:sp>
        <p:nvSpPr>
          <p:cNvPr id="13" name="TextBox 17"/>
          <p:cNvSpPr txBox="1"/>
          <p:nvPr/>
        </p:nvSpPr>
        <p:spPr>
          <a:xfrm>
            <a:off x="6867222" y="2187128"/>
            <a:ext cx="2835735" cy="275590"/>
          </a:xfrm>
          <a:prstGeom prst="rect">
            <a:avLst/>
          </a:prstGeom>
          <a:noFill/>
        </p:spPr>
        <p:txBody>
          <a:bodyPr wrap="square" rtlCol="0">
            <a:spAutoFit/>
          </a:bodyPr>
          <a:lstStyle/>
          <a:p>
            <a:r>
              <a:rPr lang="zh-CN" altLang="en-US" sz="1200" dirty="0" smtClean="0"/>
              <a:t>兼容交换机主要品牌与上机测试示例</a:t>
            </a:r>
            <a:endParaRPr lang="zh-CN" altLang="en-US" sz="1200" dirty="0"/>
          </a:p>
        </p:txBody>
      </p:sp>
      <p:sp>
        <p:nvSpPr>
          <p:cNvPr id="14" name="矩形 13"/>
          <p:cNvSpPr/>
          <p:nvPr/>
        </p:nvSpPr>
        <p:spPr>
          <a:xfrm>
            <a:off x="6415472" y="2475600"/>
            <a:ext cx="3701143" cy="3570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en-US" dirty="0" smtClean="0">
                <a:effectLst/>
              </a:rPr>
              <a:t>兼容品牌</a:t>
            </a:r>
            <a:endParaRPr lang="zh-CN" altLang="en-US" dirty="0"/>
          </a:p>
        </p:txBody>
      </p:sp>
      <p:pic>
        <p:nvPicPr>
          <p:cNvPr id="4" name="图片 3"/>
          <p:cNvPicPr>
            <a:picLocks noChangeAspect="1"/>
          </p:cNvPicPr>
          <p:nvPr/>
        </p:nvPicPr>
        <p:blipFill>
          <a:blip r:embed="rId1"/>
          <a:stretch>
            <a:fillRect/>
          </a:stretch>
        </p:blipFill>
        <p:spPr>
          <a:xfrm>
            <a:off x="1108662" y="1306787"/>
            <a:ext cx="9974676" cy="4560613"/>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测试设备</a:t>
            </a:r>
            <a:endParaRPr lang="zh-CN" altLang="en-US" dirty="0"/>
          </a:p>
        </p:txBody>
      </p:sp>
      <p:pic>
        <p:nvPicPr>
          <p:cNvPr id="4" name="图片 3" descr="E4490%42~TIO}%1{873LQVB"/>
          <p:cNvPicPr>
            <a:picLocks noChangeAspect="1"/>
          </p:cNvPicPr>
          <p:nvPr/>
        </p:nvPicPr>
        <p:blipFill>
          <a:blip r:embed="rId1" cstate="email"/>
          <a:stretch>
            <a:fillRect/>
          </a:stretch>
        </p:blipFill>
        <p:spPr>
          <a:xfrm>
            <a:off x="895014" y="3729223"/>
            <a:ext cx="3382571" cy="2114617"/>
          </a:xfrm>
          <a:prstGeom prst="rect">
            <a:avLst/>
          </a:prstGeom>
        </p:spPr>
      </p:pic>
      <p:pic>
        <p:nvPicPr>
          <p:cNvPr id="5" name="图片 4" descr="DSC_3346"/>
          <p:cNvPicPr>
            <a:picLocks noChangeAspect="1"/>
          </p:cNvPicPr>
          <p:nvPr/>
        </p:nvPicPr>
        <p:blipFill>
          <a:blip r:embed="rId2" cstate="email"/>
          <a:stretch>
            <a:fillRect/>
          </a:stretch>
        </p:blipFill>
        <p:spPr>
          <a:xfrm>
            <a:off x="4510406" y="3708904"/>
            <a:ext cx="3055845" cy="1972146"/>
          </a:xfrm>
          <a:prstGeom prst="rect">
            <a:avLst/>
          </a:prstGeom>
        </p:spPr>
      </p:pic>
      <p:pic>
        <p:nvPicPr>
          <p:cNvPr id="6" name="图片 5" descr="3M]QDGLPU$B}H8((UTOTN7R"/>
          <p:cNvPicPr>
            <a:picLocks noChangeAspect="1"/>
          </p:cNvPicPr>
          <p:nvPr/>
        </p:nvPicPr>
        <p:blipFill>
          <a:blip r:embed="rId3" cstate="email"/>
          <a:stretch>
            <a:fillRect/>
          </a:stretch>
        </p:blipFill>
        <p:spPr>
          <a:xfrm>
            <a:off x="4510405" y="1398773"/>
            <a:ext cx="3047663" cy="1805255"/>
          </a:xfrm>
          <a:prstGeom prst="rect">
            <a:avLst/>
          </a:prstGeom>
        </p:spPr>
      </p:pic>
      <p:sp>
        <p:nvSpPr>
          <p:cNvPr id="7" name="矩形 6"/>
          <p:cNvSpPr/>
          <p:nvPr/>
        </p:nvSpPr>
        <p:spPr>
          <a:xfrm>
            <a:off x="892474" y="3177408"/>
            <a:ext cx="3412288" cy="307665"/>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8" name="文本框 9"/>
          <p:cNvSpPr txBox="1"/>
          <p:nvPr/>
        </p:nvSpPr>
        <p:spPr>
          <a:xfrm>
            <a:off x="1909110" y="3188204"/>
            <a:ext cx="1630976"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00" dirty="0">
                <a:solidFill>
                  <a:schemeClr val="bg1"/>
                </a:solidFill>
                <a:latin typeface="微软雅黑" panose="020B0503020204020204" charset="-122"/>
                <a:ea typeface="微软雅黑" panose="020B0503020204020204" charset="-122"/>
              </a:rPr>
              <a:t>兼容性测试平台</a:t>
            </a:r>
            <a:endParaRPr lang="zh-CN" altLang="en-US" sz="1700" dirty="0">
              <a:solidFill>
                <a:schemeClr val="bg1"/>
              </a:solidFill>
              <a:latin typeface="微软雅黑" panose="020B0503020204020204" charset="-122"/>
              <a:ea typeface="微软雅黑" panose="020B0503020204020204" charset="-122"/>
            </a:endParaRPr>
          </a:p>
        </p:txBody>
      </p:sp>
      <p:sp>
        <p:nvSpPr>
          <p:cNvPr id="9" name="矩形 8"/>
          <p:cNvSpPr/>
          <p:nvPr/>
        </p:nvSpPr>
        <p:spPr>
          <a:xfrm>
            <a:off x="4500880" y="3177409"/>
            <a:ext cx="3080387" cy="287968"/>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0" name="文本框 11"/>
          <p:cNvSpPr txBox="1"/>
          <p:nvPr/>
        </p:nvSpPr>
        <p:spPr>
          <a:xfrm>
            <a:off x="5236191" y="3173386"/>
            <a:ext cx="2089406" cy="353943"/>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兼容性测试平台</a:t>
            </a:r>
            <a:r>
              <a:rPr lang="en-US" altLang="zh-CN" dirty="0"/>
              <a:t>2</a:t>
            </a:r>
            <a:endParaRPr lang="en-US" altLang="zh-CN" dirty="0"/>
          </a:p>
        </p:txBody>
      </p:sp>
      <p:sp>
        <p:nvSpPr>
          <p:cNvPr id="11" name="矩形 10"/>
          <p:cNvSpPr/>
          <p:nvPr/>
        </p:nvSpPr>
        <p:spPr>
          <a:xfrm>
            <a:off x="892474" y="5717408"/>
            <a:ext cx="3402965" cy="307665"/>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2" name="矩形 11"/>
          <p:cNvSpPr/>
          <p:nvPr/>
        </p:nvSpPr>
        <p:spPr>
          <a:xfrm>
            <a:off x="4500880" y="5717409"/>
            <a:ext cx="3080387" cy="287968"/>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3" name="文本框 2"/>
          <p:cNvSpPr txBox="1"/>
          <p:nvPr/>
        </p:nvSpPr>
        <p:spPr>
          <a:xfrm>
            <a:off x="5128548" y="5694268"/>
            <a:ext cx="2304692" cy="353943"/>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示波器整体测试平台</a:t>
            </a:r>
            <a:endParaRPr lang="zh-CN" altLang="en-US" dirty="0"/>
          </a:p>
        </p:txBody>
      </p:sp>
      <p:sp>
        <p:nvSpPr>
          <p:cNvPr id="14" name="文本框 10"/>
          <p:cNvSpPr txBox="1"/>
          <p:nvPr/>
        </p:nvSpPr>
        <p:spPr>
          <a:xfrm>
            <a:off x="2174506" y="5708201"/>
            <a:ext cx="2432685" cy="365760"/>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实纤测试</a:t>
            </a:r>
            <a:endParaRPr lang="zh-CN" altLang="en-US" dirty="0"/>
          </a:p>
        </p:txBody>
      </p:sp>
      <p:grpSp>
        <p:nvGrpSpPr>
          <p:cNvPr id="15" name="组合 14"/>
          <p:cNvGrpSpPr/>
          <p:nvPr/>
        </p:nvGrpSpPr>
        <p:grpSpPr>
          <a:xfrm>
            <a:off x="7748640" y="1398773"/>
            <a:ext cx="3210879" cy="4626300"/>
            <a:chOff x="8351520" y="1666240"/>
            <a:chExt cx="3149600" cy="4646064"/>
          </a:xfrm>
        </p:grpSpPr>
        <p:pic>
          <p:nvPicPr>
            <p:cNvPr id="16" name="图片 15" descr="DSC_2939"/>
            <p:cNvPicPr>
              <a:picLocks noChangeAspect="1"/>
            </p:cNvPicPr>
            <p:nvPr/>
          </p:nvPicPr>
          <p:blipFill>
            <a:blip r:embed="rId4" cstate="email"/>
            <a:stretch>
              <a:fillRect/>
            </a:stretch>
          </p:blipFill>
          <p:spPr>
            <a:xfrm>
              <a:off x="8354060" y="1666240"/>
              <a:ext cx="3147060" cy="464606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7" name="矩形 16"/>
            <p:cNvSpPr/>
            <p:nvPr/>
          </p:nvSpPr>
          <p:spPr>
            <a:xfrm>
              <a:off x="8351520" y="5974080"/>
              <a:ext cx="3149600" cy="335280"/>
            </a:xfrm>
            <a:prstGeom prst="rect">
              <a:avLst/>
            </a:prstGeom>
            <a:solidFill>
              <a:srgbClr val="CC3300"/>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grpSp>
      <p:sp>
        <p:nvSpPr>
          <p:cNvPr id="18" name="文本框 1"/>
          <p:cNvSpPr txBox="1"/>
          <p:nvPr/>
        </p:nvSpPr>
        <p:spPr>
          <a:xfrm>
            <a:off x="8882502" y="5705411"/>
            <a:ext cx="1216660" cy="365760"/>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高温测试</a:t>
            </a:r>
            <a:endParaRPr lang="zh-CN" altLang="en-US" dirty="0"/>
          </a:p>
        </p:txBody>
      </p:sp>
      <p:pic>
        <p:nvPicPr>
          <p:cNvPr id="19" name="图片 18" descr="4Q{_V2T9MN0_F`6HZ$I1YGP"/>
          <p:cNvPicPr>
            <a:picLocks noChangeAspect="1"/>
          </p:cNvPicPr>
          <p:nvPr/>
        </p:nvPicPr>
        <p:blipFill>
          <a:blip r:embed="rId5" cstate="email"/>
          <a:stretch>
            <a:fillRect/>
          </a:stretch>
        </p:blipFill>
        <p:spPr>
          <a:xfrm>
            <a:off x="882949" y="1398139"/>
            <a:ext cx="3411123" cy="164263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企业简介</a:t>
            </a:r>
            <a:endParaRPr lang="zh-CN" altLang="en-US" dirty="0"/>
          </a:p>
        </p:txBody>
      </p:sp>
      <p:sp>
        <p:nvSpPr>
          <p:cNvPr id="7" name="文本框 6"/>
          <p:cNvSpPr txBox="1"/>
          <p:nvPr/>
        </p:nvSpPr>
        <p:spPr>
          <a:xfrm>
            <a:off x="1154435" y="4882696"/>
            <a:ext cx="954107" cy="477054"/>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solidFill>
                  <a:srgbClr val="032950"/>
                </a:solidFill>
                <a:latin typeface="微软雅黑" panose="020B0503020204020204" charset="-122"/>
                <a:ea typeface="微软雅黑" panose="020B0503020204020204" charset="-122"/>
              </a:rPr>
              <a:t>前台</a:t>
            </a:r>
            <a:endParaRPr lang="zh-CN" altLang="en-US" sz="2500" dirty="0">
              <a:solidFill>
                <a:srgbClr val="032950"/>
              </a:solidFill>
              <a:latin typeface="微软雅黑" panose="020B0503020204020204" charset="-122"/>
              <a:ea typeface="微软雅黑" panose="020B0503020204020204" charset="-122"/>
            </a:endParaRPr>
          </a:p>
        </p:txBody>
      </p:sp>
      <p:sp>
        <p:nvSpPr>
          <p:cNvPr id="8" name="文本框 11"/>
          <p:cNvSpPr txBox="1"/>
          <p:nvPr/>
        </p:nvSpPr>
        <p:spPr>
          <a:xfrm>
            <a:off x="4054962" y="4882696"/>
            <a:ext cx="1464654" cy="477054"/>
          </a:xfrm>
          <a:prstGeom prst="rect">
            <a:avLst/>
          </a:prstGeom>
          <a:noFill/>
        </p:spPr>
        <p:txBody>
          <a:bodyPr vert="horz" wrap="square" rtlCol="0">
            <a:spAutoFit/>
          </a:bodyPr>
          <a:lstStyle>
            <a:defPPr>
              <a:defRPr lang="zh-CN"/>
            </a:defPPr>
            <a:lvl1pPr>
              <a:defRPr sz="2500">
                <a:solidFill>
                  <a:schemeClr val="bg1"/>
                </a:solidFill>
                <a:latin typeface="微软雅黑" panose="020B0503020204020204" charset="-122"/>
                <a:ea typeface="微软雅黑" panose="020B0503020204020204" charset="-122"/>
              </a:defRPr>
            </a:lvl1pPr>
          </a:lstStyle>
          <a:p>
            <a:r>
              <a:rPr lang="zh-CN" altLang="en-US" dirty="0">
                <a:solidFill>
                  <a:srgbClr val="032950"/>
                </a:solidFill>
              </a:rPr>
              <a:t>办公区</a:t>
            </a:r>
            <a:endParaRPr lang="zh-CN" altLang="en-US" dirty="0">
              <a:solidFill>
                <a:srgbClr val="032950"/>
              </a:solidFill>
            </a:endParaRPr>
          </a:p>
        </p:txBody>
      </p:sp>
      <p:sp>
        <p:nvSpPr>
          <p:cNvPr id="9" name="文本框 12"/>
          <p:cNvSpPr txBox="1"/>
          <p:nvPr/>
        </p:nvSpPr>
        <p:spPr>
          <a:xfrm>
            <a:off x="7024439" y="4882696"/>
            <a:ext cx="1464654" cy="477054"/>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solidFill>
                  <a:srgbClr val="032950"/>
                </a:solidFill>
                <a:latin typeface="微软雅黑" panose="020B0503020204020204" charset="-122"/>
                <a:ea typeface="微软雅黑" panose="020B0503020204020204" charset="-122"/>
              </a:rPr>
              <a:t>会议室</a:t>
            </a:r>
            <a:endParaRPr lang="zh-CN" altLang="en-US" sz="2500" dirty="0">
              <a:solidFill>
                <a:srgbClr val="032950"/>
              </a:solidFill>
              <a:latin typeface="微软雅黑" panose="020B0503020204020204" charset="-122"/>
              <a:ea typeface="微软雅黑" panose="020B0503020204020204" charset="-122"/>
            </a:endParaRPr>
          </a:p>
        </p:txBody>
      </p:sp>
      <p:sp>
        <p:nvSpPr>
          <p:cNvPr id="10" name="文本框 2"/>
          <p:cNvSpPr txBox="1"/>
          <p:nvPr/>
        </p:nvSpPr>
        <p:spPr>
          <a:xfrm>
            <a:off x="9678711" y="4882696"/>
            <a:ext cx="1723549" cy="477054"/>
          </a:xfrm>
          <a:prstGeom prst="rect">
            <a:avLst/>
          </a:prstGeom>
          <a:noFill/>
        </p:spPr>
        <p:txBody>
          <a:bodyPr vert="horz" wrap="square" rtlCol="0">
            <a:spAutoFit/>
          </a:bodyPr>
          <a:lstStyle>
            <a:defPPr>
              <a:defRPr lang="zh-CN"/>
            </a:defPPr>
            <a:lvl1pPr>
              <a:defRPr sz="2500">
                <a:solidFill>
                  <a:schemeClr val="bg1"/>
                </a:solidFill>
                <a:latin typeface="微软雅黑" panose="020B0503020204020204" charset="-122"/>
                <a:ea typeface="微软雅黑" panose="020B0503020204020204" charset="-122"/>
              </a:defRPr>
            </a:lvl1pPr>
          </a:lstStyle>
          <a:p>
            <a:r>
              <a:rPr lang="zh-CN" altLang="en-US" dirty="0">
                <a:solidFill>
                  <a:srgbClr val="032950"/>
                </a:solidFill>
                <a:sym typeface="+mn-ea"/>
              </a:rPr>
              <a:t>接待大厅</a:t>
            </a:r>
            <a:endParaRPr lang="zh-CN" altLang="en-US" dirty="0">
              <a:solidFill>
                <a:srgbClr val="032950"/>
              </a:solidFill>
              <a:sym typeface="+mn-ea"/>
            </a:endParaRPr>
          </a:p>
        </p:txBody>
      </p:sp>
      <p:pic>
        <p:nvPicPr>
          <p:cNvPr id="11" name="图片 10" descr="DSC_0532"/>
          <p:cNvPicPr/>
          <p:nvPr/>
        </p:nvPicPr>
        <p:blipFill rotWithShape="1">
          <a:blip r:embed="rId1" cstate="email"/>
          <a:srcRect/>
          <a:stretch>
            <a:fillRect/>
          </a:stretch>
        </p:blipFill>
        <p:spPr>
          <a:xfrm>
            <a:off x="3233386"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图片 11" descr="DSC_0823"/>
          <p:cNvPicPr/>
          <p:nvPr/>
        </p:nvPicPr>
        <p:blipFill rotWithShape="1">
          <a:blip r:embed="rId2" cstate="email"/>
          <a:srcRect/>
          <a:stretch>
            <a:fillRect/>
          </a:stretch>
        </p:blipFill>
        <p:spPr>
          <a:xfrm>
            <a:off x="6203421"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图片 12" descr="DSC_0398"/>
          <p:cNvPicPr/>
          <p:nvPr/>
        </p:nvPicPr>
        <p:blipFill rotWithShape="1">
          <a:blip r:embed="rId3" cstate="email"/>
          <a:srcRect/>
          <a:stretch>
            <a:fillRect/>
          </a:stretch>
        </p:blipFill>
        <p:spPr>
          <a:xfrm>
            <a:off x="263351"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图片 13" descr="DSC_0859"/>
          <p:cNvPicPr/>
          <p:nvPr/>
        </p:nvPicPr>
        <p:blipFill rotWithShape="1">
          <a:blip r:embed="rId4" cstate="email"/>
          <a:srcRect/>
          <a:stretch>
            <a:fillRect/>
          </a:stretch>
        </p:blipFill>
        <p:spPr>
          <a:xfrm>
            <a:off x="9184832"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64904" y="939248"/>
            <a:ext cx="7620000" cy="57150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6000" y="1027906"/>
            <a:ext cx="7620000" cy="578167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销售体系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04</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团队精英</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产品</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客户</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售后</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04</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6" name="图片 5" descr="DSC_1223"/>
          <p:cNvPicPr>
            <a:picLocks noChangeAspect="1"/>
          </p:cNvPicPr>
          <p:nvPr/>
        </p:nvPicPr>
        <p:blipFill>
          <a:blip r:embed="rId1" cstate="email"/>
          <a:stretch>
            <a:fillRect/>
          </a:stretch>
        </p:blipFill>
        <p:spPr>
          <a:xfrm>
            <a:off x="4444679" y="1460146"/>
            <a:ext cx="6617021" cy="4437752"/>
          </a:xfrm>
          <a:prstGeom prst="rect">
            <a:avLst/>
          </a:prstGeom>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2" name="标题 1"/>
          <p:cNvSpPr>
            <a:spLocks noGrp="1"/>
          </p:cNvSpPr>
          <p:nvPr>
            <p:ph type="title"/>
          </p:nvPr>
        </p:nvSpPr>
        <p:spPr>
          <a:xfrm>
            <a:off x="838200" y="418762"/>
            <a:ext cx="10515600" cy="1325563"/>
          </a:xfrm>
        </p:spPr>
        <p:txBody>
          <a:bodyPr/>
          <a:lstStyle/>
          <a:p>
            <a:pPr lvl="0"/>
            <a:r>
              <a:rPr lang="zh-CN" altLang="en-US" dirty="0" smtClean="0"/>
              <a:t>团队精英</a:t>
            </a:r>
            <a:endParaRPr lang="zh-CN" altLang="en-US" dirty="0"/>
          </a:p>
        </p:txBody>
      </p:sp>
      <p:sp>
        <p:nvSpPr>
          <p:cNvPr id="5" name="矩形 4"/>
          <p:cNvSpPr/>
          <p:nvPr/>
        </p:nvSpPr>
        <p:spPr>
          <a:xfrm>
            <a:off x="1377387" y="1460146"/>
            <a:ext cx="2963120" cy="4603728"/>
          </a:xfrm>
          <a:prstGeom prst="rect">
            <a:avLst/>
          </a:prstGeom>
          <a:solidFill>
            <a:srgbClr val="F9E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同侧圆角 41"/>
          <p:cNvSpPr/>
          <p:nvPr/>
        </p:nvSpPr>
        <p:spPr>
          <a:xfrm rot="16200000">
            <a:off x="-1204871" y="3414026"/>
            <a:ext cx="4348499" cy="619246"/>
          </a:xfrm>
          <a:prstGeom prst="round2SameRect">
            <a:avLst/>
          </a:pr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684" tIns="69342" rIns="174768" bIns="69342" numCol="1" spcCol="1270" anchor="ctr" anchorCtr="0">
            <a:noAutofit/>
          </a:bodyPr>
          <a:lstStyle/>
          <a:p>
            <a:pPr algn="ctr" defTabSz="1155700">
              <a:lnSpc>
                <a:spcPct val="90000"/>
              </a:lnSpc>
              <a:spcBef>
                <a:spcPct val="0"/>
              </a:spcBef>
              <a:spcAft>
                <a:spcPct val="35000"/>
              </a:spcAft>
            </a:pPr>
            <a:endParaRPr lang="zh-CN" altLang="en-US" sz="2800"/>
          </a:p>
        </p:txBody>
      </p:sp>
      <p:sp>
        <p:nvSpPr>
          <p:cNvPr id="8" name="矩形 7"/>
          <p:cNvSpPr/>
          <p:nvPr/>
        </p:nvSpPr>
        <p:spPr>
          <a:xfrm>
            <a:off x="713491" y="2124750"/>
            <a:ext cx="510566" cy="3108543"/>
          </a:xfrm>
          <a:prstGeom prst="rect">
            <a:avLst/>
          </a:prstGeom>
        </p:spPr>
        <p:txBody>
          <a:bodyPr wrap="square">
            <a:spAutoFit/>
          </a:bodyPr>
          <a:lstStyle/>
          <a:p>
            <a:r>
              <a:rPr lang="zh-CN" altLang="en-US" sz="2800" dirty="0">
                <a:solidFill>
                  <a:schemeClr val="bg1"/>
                </a:solidFill>
                <a:latin typeface="微软雅黑" panose="020B0503020204020204" charset="-122"/>
                <a:ea typeface="微软雅黑" panose="020B0503020204020204" charset="-122"/>
                <a:sym typeface="+mn-ea"/>
              </a:rPr>
              <a:t>管理</a:t>
            </a:r>
            <a:r>
              <a:rPr lang="zh-CN" altLang="en-US" sz="2800" dirty="0">
                <a:solidFill>
                  <a:schemeClr val="bg1"/>
                </a:solidFill>
                <a:latin typeface="微软雅黑" panose="020B0503020204020204" charset="-122"/>
                <a:ea typeface="微软雅黑" panose="020B0503020204020204" charset="-122"/>
              </a:rPr>
              <a:t>与</a:t>
            </a:r>
            <a:r>
              <a:rPr lang="zh-CN" altLang="en-US" sz="2800" dirty="0">
                <a:solidFill>
                  <a:schemeClr val="bg1"/>
                </a:solidFill>
                <a:latin typeface="微软雅黑" panose="020B0503020204020204" charset="-122"/>
                <a:ea typeface="微软雅黑" panose="020B0503020204020204" charset="-122"/>
                <a:sym typeface="+mn-ea"/>
              </a:rPr>
              <a:t>销售</a:t>
            </a:r>
            <a:r>
              <a:rPr lang="zh-CN" altLang="en-US" sz="2800" dirty="0">
                <a:solidFill>
                  <a:schemeClr val="bg1"/>
                </a:solidFill>
                <a:latin typeface="微软雅黑" panose="020B0503020204020204" charset="-122"/>
                <a:ea typeface="微软雅黑" panose="020B0503020204020204" charset="-122"/>
              </a:rPr>
              <a:t>团队</a:t>
            </a:r>
            <a:endParaRPr lang="zh-CN" altLang="en-US" sz="2800" dirty="0">
              <a:solidFill>
                <a:schemeClr val="bg1"/>
              </a:solidFill>
              <a:latin typeface="微软雅黑" panose="020B0503020204020204" charset="-122"/>
              <a:ea typeface="微软雅黑" panose="020B0503020204020204" charset="-122"/>
            </a:endParaRPr>
          </a:p>
        </p:txBody>
      </p:sp>
      <p:sp>
        <p:nvSpPr>
          <p:cNvPr id="9" name="矩形 8"/>
          <p:cNvSpPr/>
          <p:nvPr/>
        </p:nvSpPr>
        <p:spPr>
          <a:xfrm>
            <a:off x="1544319" y="2032001"/>
            <a:ext cx="2796187" cy="4031873"/>
          </a:xfrm>
          <a:prstGeom prst="rect">
            <a:avLst/>
          </a:prstGeom>
        </p:spPr>
        <p:txBody>
          <a:bodyPr wrap="square">
            <a:spAutoFit/>
          </a:bodyPr>
          <a:lstStyle/>
          <a:p>
            <a:r>
              <a:rPr lang="zh-CN" altLang="en-US" sz="1600" dirty="0">
                <a:solidFill>
                  <a:schemeClr val="accent6"/>
                </a:solidFill>
                <a:latin typeface="+mn-ea"/>
              </a:rPr>
              <a:t>赛克斯康业务精英团队的专业素质一直是赛克斯康引以为豪的优势之一，赛克斯康严格要求所有业务人员上岗前经过专业产品知识培训，而在职业务员中</a:t>
            </a:r>
            <a:r>
              <a:rPr lang="en-US" altLang="zh-CN" sz="1600" dirty="0">
                <a:solidFill>
                  <a:schemeClr val="accent6"/>
                </a:solidFill>
                <a:latin typeface="+mn-ea"/>
              </a:rPr>
              <a:t>80%</a:t>
            </a:r>
            <a:r>
              <a:rPr lang="zh-CN" altLang="en-US" sz="1600" dirty="0">
                <a:solidFill>
                  <a:schemeClr val="accent6"/>
                </a:solidFill>
                <a:latin typeface="+mn-ea"/>
              </a:rPr>
              <a:t>拥有光模块行业经验</a:t>
            </a:r>
            <a:r>
              <a:rPr lang="en-US" altLang="zh-CN" sz="1600" dirty="0">
                <a:solidFill>
                  <a:schemeClr val="accent6"/>
                </a:solidFill>
                <a:latin typeface="+mn-ea"/>
              </a:rPr>
              <a:t>5</a:t>
            </a:r>
            <a:r>
              <a:rPr lang="zh-CN" altLang="en-US" sz="1600" dirty="0">
                <a:solidFill>
                  <a:schemeClr val="accent6"/>
                </a:solidFill>
                <a:latin typeface="+mn-ea"/>
              </a:rPr>
              <a:t>年以上，除了能帮客户解答产品基础知识的同时更能帮助客户解决产品售后等问题，自公司成立以来为能给客户提供高性能、低成本的产品而进行着坚持不懈的努力</a:t>
            </a:r>
            <a:r>
              <a:rPr lang="zh-CN" altLang="en-US" sz="1600" dirty="0" smtClean="0">
                <a:solidFill>
                  <a:schemeClr val="accent6"/>
                </a:solidFill>
                <a:latin typeface="+mn-ea"/>
              </a:rPr>
              <a:t>，和</a:t>
            </a:r>
            <a:r>
              <a:rPr lang="zh-CN" altLang="en-US" sz="1600" dirty="0">
                <a:solidFill>
                  <a:schemeClr val="accent6"/>
                </a:solidFill>
                <a:latin typeface="+mn-ea"/>
              </a:rPr>
              <a:t>热情的服赛克斯康团队以专业的光模块技术支持务态度帮助客户实现理想价值。</a:t>
            </a:r>
            <a:endParaRPr lang="zh-CN" altLang="en-US" sz="1600" dirty="0">
              <a:solidFill>
                <a:schemeClr val="accent6"/>
              </a:solidFill>
              <a:latin typeface="+mn-ea"/>
            </a:endParaRPr>
          </a:p>
        </p:txBody>
      </p:sp>
      <p:sp>
        <p:nvSpPr>
          <p:cNvPr id="3" name="文本框 2"/>
          <p:cNvSpPr txBox="1"/>
          <p:nvPr/>
        </p:nvSpPr>
        <p:spPr>
          <a:xfrm>
            <a:off x="2197100" y="1612849"/>
            <a:ext cx="1117600" cy="338554"/>
          </a:xfrm>
          <a:prstGeom prst="rect">
            <a:avLst/>
          </a:prstGeom>
          <a:noFill/>
        </p:spPr>
        <p:txBody>
          <a:bodyPr wrap="square" rtlCol="0">
            <a:spAutoFit/>
          </a:bodyPr>
          <a:lstStyle/>
          <a:p>
            <a:r>
              <a:rPr lang="zh-CN" altLang="en-US" sz="1600" b="1" dirty="0">
                <a:solidFill>
                  <a:schemeClr val="accent6"/>
                </a:solidFill>
              </a:rPr>
              <a:t>业务精英</a:t>
            </a:r>
            <a:endParaRPr lang="zh-CN" altLang="en-US" sz="1600" b="1" dirty="0">
              <a:solidFill>
                <a:schemeClr val="accent6"/>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13394" y="282939"/>
            <a:ext cx="10515600" cy="1325563"/>
          </a:xfrm>
        </p:spPr>
        <p:txBody>
          <a:bodyPr>
            <a:normAutofit/>
          </a:bodyPr>
          <a:lstStyle/>
          <a:p>
            <a:pPr defTabSz="514350">
              <a:lnSpc>
                <a:spcPct val="90000"/>
              </a:lnSpc>
              <a:defRPr/>
            </a:pPr>
            <a:r>
              <a:rPr lang="zh-CN" altLang="zh-CN" b="1" dirty="0"/>
              <a:t>产品</a:t>
            </a:r>
            <a:r>
              <a:rPr lang="zh-CN" altLang="zh-CN" b="1" dirty="0" smtClean="0"/>
              <a:t>介绍</a:t>
            </a:r>
            <a:endParaRPr lang="zh-CN" altLang="zh-CN" dirty="0" smtClean="0">
              <a:effectLst/>
            </a:endParaRPr>
          </a:p>
        </p:txBody>
      </p:sp>
      <p:grpSp>
        <p:nvGrpSpPr>
          <p:cNvPr id="6" name="组合 5"/>
          <p:cNvGrpSpPr/>
          <p:nvPr/>
        </p:nvGrpSpPr>
        <p:grpSpPr>
          <a:xfrm>
            <a:off x="85635" y="4664710"/>
            <a:ext cx="810260" cy="275590"/>
            <a:chOff x="1367" y="7242"/>
            <a:chExt cx="1276" cy="434"/>
          </a:xfrm>
        </p:grpSpPr>
        <p:sp>
          <p:nvSpPr>
            <p:cNvPr id="7" name="文本框 28"/>
            <p:cNvSpPr txBox="1"/>
            <p:nvPr/>
          </p:nvSpPr>
          <p:spPr>
            <a:xfrm>
              <a:off x="1367" y="7242"/>
              <a:ext cx="1277" cy="4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rgbClr val="0070C0"/>
                  </a:solidFill>
                  <a:latin typeface="+mn-ea"/>
                  <a:cs typeface="Aparajita" panose="020B0604020202020204" pitchFamily="34" charset="0"/>
                </a:rPr>
                <a:t>155M</a:t>
              </a:r>
              <a:endParaRPr lang="en-US" altLang="zh-CN" sz="1200" b="1" dirty="0">
                <a:solidFill>
                  <a:srgbClr val="0070C0"/>
                </a:solidFill>
                <a:latin typeface="+mn-ea"/>
                <a:cs typeface="Aparajita" panose="020B0604020202020204" pitchFamily="34" charset="0"/>
              </a:endParaRPr>
            </a:p>
          </p:txBody>
        </p:sp>
        <p:sp>
          <p:nvSpPr>
            <p:cNvPr id="8" name="正圆 519"/>
            <p:cNvSpPr/>
            <p:nvPr/>
          </p:nvSpPr>
          <p:spPr>
            <a:xfrm>
              <a:off x="2239" y="7375"/>
              <a:ext cx="148" cy="148"/>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grpSp>
      <p:sp>
        <p:nvSpPr>
          <p:cNvPr id="9" name="文本框 30"/>
          <p:cNvSpPr txBox="1"/>
          <p:nvPr/>
        </p:nvSpPr>
        <p:spPr>
          <a:xfrm>
            <a:off x="1890451" y="4151853"/>
            <a:ext cx="81089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0070C0"/>
                </a:solidFill>
                <a:latin typeface="+mn-ea"/>
                <a:cs typeface="Aparajita" panose="020B0604020202020204" pitchFamily="34" charset="0"/>
              </a:rPr>
              <a:t>1G</a:t>
            </a:r>
            <a:endParaRPr lang="en-US" altLang="zh-CN" sz="1600" b="1" dirty="0">
              <a:solidFill>
                <a:srgbClr val="0070C0"/>
              </a:solidFill>
              <a:latin typeface="+mn-ea"/>
              <a:cs typeface="Aparajita" panose="020B0604020202020204" pitchFamily="34" charset="0"/>
            </a:endParaRPr>
          </a:p>
        </p:txBody>
      </p:sp>
      <p:sp>
        <p:nvSpPr>
          <p:cNvPr id="10" name="文本框 30"/>
          <p:cNvSpPr txBox="1"/>
          <p:nvPr/>
        </p:nvSpPr>
        <p:spPr>
          <a:xfrm>
            <a:off x="10735240" y="4044771"/>
            <a:ext cx="638175"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0070C0"/>
                </a:solidFill>
                <a:latin typeface="+mn-ea"/>
                <a:cs typeface="Aparajita" panose="020B0604020202020204" pitchFamily="34" charset="0"/>
              </a:rPr>
              <a:t>6G</a:t>
            </a:r>
            <a:endParaRPr lang="en-US" altLang="zh-CN" sz="1600" b="1" dirty="0">
              <a:solidFill>
                <a:srgbClr val="0070C0"/>
              </a:solidFill>
              <a:latin typeface="+mn-ea"/>
              <a:cs typeface="Aparajita" panose="020B0604020202020204" pitchFamily="34" charset="0"/>
            </a:endParaRPr>
          </a:p>
        </p:txBody>
      </p:sp>
      <p:sp>
        <p:nvSpPr>
          <p:cNvPr id="11" name="文本框 30"/>
          <p:cNvSpPr txBox="1"/>
          <p:nvPr/>
        </p:nvSpPr>
        <p:spPr>
          <a:xfrm>
            <a:off x="9775631" y="3672899"/>
            <a:ext cx="810895" cy="365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70C0"/>
                </a:solidFill>
                <a:latin typeface="+mn-ea"/>
                <a:cs typeface="Aparajita" panose="020B0604020202020204" pitchFamily="34" charset="0"/>
              </a:rPr>
              <a:t>10G</a:t>
            </a:r>
            <a:endParaRPr lang="en-US" altLang="zh-CN" b="1" dirty="0">
              <a:solidFill>
                <a:srgbClr val="0070C0"/>
              </a:solidFill>
              <a:latin typeface="+mn-ea"/>
              <a:cs typeface="Aparajita" panose="020B0604020202020204" pitchFamily="34" charset="0"/>
            </a:endParaRPr>
          </a:p>
        </p:txBody>
      </p:sp>
      <p:sp>
        <p:nvSpPr>
          <p:cNvPr id="12" name="文本框 30"/>
          <p:cNvSpPr txBox="1"/>
          <p:nvPr/>
        </p:nvSpPr>
        <p:spPr>
          <a:xfrm>
            <a:off x="4049773" y="2837537"/>
            <a:ext cx="810895"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mn-ea"/>
                <a:cs typeface="Aparajita" panose="020B0604020202020204" pitchFamily="34" charset="0"/>
              </a:rPr>
              <a:t>8G</a:t>
            </a:r>
            <a:endParaRPr lang="en-US" altLang="zh-CN" sz="2400" b="1" dirty="0">
              <a:solidFill>
                <a:srgbClr val="0070C0"/>
              </a:solidFill>
              <a:latin typeface="+mn-ea"/>
              <a:cs typeface="Aparajita" panose="020B0604020202020204" pitchFamily="34" charset="0"/>
            </a:endParaRPr>
          </a:p>
        </p:txBody>
      </p:sp>
      <p:sp>
        <p:nvSpPr>
          <p:cNvPr id="13" name="文本框 30"/>
          <p:cNvSpPr txBox="1"/>
          <p:nvPr/>
        </p:nvSpPr>
        <p:spPr>
          <a:xfrm>
            <a:off x="4451985" y="2325370"/>
            <a:ext cx="1205865" cy="51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70C0"/>
                </a:solidFill>
                <a:latin typeface="+mn-ea"/>
                <a:cs typeface="Aparajita" panose="020B0604020202020204" pitchFamily="34" charset="0"/>
              </a:rPr>
              <a:t>10G</a:t>
            </a:r>
            <a:endParaRPr lang="en-US" altLang="zh-CN" sz="2800" b="1" dirty="0">
              <a:solidFill>
                <a:srgbClr val="0070C0"/>
              </a:solidFill>
              <a:latin typeface="+mn-ea"/>
              <a:cs typeface="Aparajita" panose="020B0604020202020204" pitchFamily="34" charset="0"/>
            </a:endParaRPr>
          </a:p>
        </p:txBody>
      </p:sp>
      <p:sp>
        <p:nvSpPr>
          <p:cNvPr id="14" name="文本框 30"/>
          <p:cNvSpPr txBox="1"/>
          <p:nvPr/>
        </p:nvSpPr>
        <p:spPr>
          <a:xfrm>
            <a:off x="8826765" y="3365114"/>
            <a:ext cx="1095375" cy="396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ea"/>
                <a:cs typeface="Aparajita" panose="020B0604020202020204" pitchFamily="34" charset="0"/>
              </a:rPr>
              <a:t>40G</a:t>
            </a:r>
            <a:endParaRPr lang="en-US" altLang="zh-CN" sz="2000" b="1" dirty="0">
              <a:solidFill>
                <a:srgbClr val="0070C0"/>
              </a:solidFill>
              <a:latin typeface="+mn-ea"/>
              <a:cs typeface="Aparajita" panose="020B0604020202020204" pitchFamily="34" charset="0"/>
            </a:endParaRPr>
          </a:p>
        </p:txBody>
      </p:sp>
      <p:sp>
        <p:nvSpPr>
          <p:cNvPr id="15" name="文本框 30"/>
          <p:cNvSpPr txBox="1"/>
          <p:nvPr/>
        </p:nvSpPr>
        <p:spPr>
          <a:xfrm>
            <a:off x="8063865" y="2858135"/>
            <a:ext cx="1032634" cy="4572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mn-ea"/>
                <a:cs typeface="Aparajita" panose="020B0604020202020204" pitchFamily="34" charset="0"/>
              </a:rPr>
              <a:t>100G</a:t>
            </a:r>
            <a:endParaRPr lang="en-US" altLang="zh-CN" sz="2400" b="1" dirty="0">
              <a:solidFill>
                <a:srgbClr val="0070C0"/>
              </a:solidFill>
              <a:latin typeface="+mn-ea"/>
              <a:cs typeface="Aparajita" panose="020B0604020202020204" pitchFamily="34" charset="0"/>
            </a:endParaRPr>
          </a:p>
        </p:txBody>
      </p:sp>
      <p:sp>
        <p:nvSpPr>
          <p:cNvPr id="16" name="文本框 29"/>
          <p:cNvSpPr txBox="1"/>
          <p:nvPr/>
        </p:nvSpPr>
        <p:spPr>
          <a:xfrm>
            <a:off x="11536804" y="4232530"/>
            <a:ext cx="794385" cy="3048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rgbClr val="0070C0"/>
                </a:solidFill>
                <a:latin typeface="+mn-ea"/>
                <a:cs typeface="Aparajita" panose="020B0604020202020204" pitchFamily="34" charset="0"/>
              </a:rPr>
              <a:t>3G</a:t>
            </a:r>
            <a:endParaRPr lang="en-US" altLang="zh-CN" sz="1400" b="1" dirty="0">
              <a:solidFill>
                <a:srgbClr val="0070C0"/>
              </a:solidFill>
              <a:latin typeface="+mn-ea"/>
              <a:cs typeface="Aparajita" panose="020B0604020202020204" pitchFamily="34" charset="0"/>
            </a:endParaRPr>
          </a:p>
        </p:txBody>
      </p:sp>
      <p:sp>
        <p:nvSpPr>
          <p:cNvPr id="17" name="正圆 519"/>
          <p:cNvSpPr/>
          <p:nvPr/>
        </p:nvSpPr>
        <p:spPr>
          <a:xfrm>
            <a:off x="11406629" y="4334130"/>
            <a:ext cx="91440" cy="89535"/>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18" name="正圆 519"/>
          <p:cNvSpPr/>
          <p:nvPr/>
        </p:nvSpPr>
        <p:spPr>
          <a:xfrm>
            <a:off x="10608363" y="416991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19" name="正圆 519"/>
          <p:cNvSpPr/>
          <p:nvPr/>
        </p:nvSpPr>
        <p:spPr>
          <a:xfrm>
            <a:off x="2331383" y="426636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0" name="正圆 519"/>
          <p:cNvSpPr/>
          <p:nvPr/>
        </p:nvSpPr>
        <p:spPr>
          <a:xfrm>
            <a:off x="5353092" y="261081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1" name="正圆 519"/>
          <p:cNvSpPr/>
          <p:nvPr/>
        </p:nvSpPr>
        <p:spPr>
          <a:xfrm>
            <a:off x="8719677" y="3518274"/>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2" name="正圆 519"/>
          <p:cNvSpPr/>
          <p:nvPr/>
        </p:nvSpPr>
        <p:spPr>
          <a:xfrm>
            <a:off x="4671657" y="308305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3" name="正圆 519"/>
          <p:cNvSpPr/>
          <p:nvPr/>
        </p:nvSpPr>
        <p:spPr>
          <a:xfrm>
            <a:off x="7968384" y="310885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4" name="正圆 519"/>
          <p:cNvSpPr/>
          <p:nvPr/>
        </p:nvSpPr>
        <p:spPr>
          <a:xfrm>
            <a:off x="7127787" y="257669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5" name="文本框 24"/>
          <p:cNvSpPr txBox="1"/>
          <p:nvPr/>
        </p:nvSpPr>
        <p:spPr>
          <a:xfrm>
            <a:off x="5353092" y="5319954"/>
            <a:ext cx="2826603" cy="461665"/>
          </a:xfrm>
          <a:prstGeom prst="rect">
            <a:avLst/>
          </a:prstGeom>
          <a:noFill/>
        </p:spPr>
        <p:txBody>
          <a:bodyPr wrap="square" rtlCol="0">
            <a:spAutoFit/>
          </a:bodyPr>
          <a:lstStyle/>
          <a:p>
            <a:r>
              <a:rPr lang="zh-CN" altLang="en-US" sz="2400" dirty="0">
                <a:solidFill>
                  <a:srgbClr val="00B0F0"/>
                </a:solidFill>
                <a:latin typeface="黑体" panose="02010609060101010101" charset="-122"/>
                <a:ea typeface="黑体" panose="02010609060101010101" charset="-122"/>
              </a:rPr>
              <a:t>全速率的产品线</a:t>
            </a:r>
            <a:endParaRPr lang="zh-CN" altLang="en-US" sz="2400" dirty="0">
              <a:solidFill>
                <a:srgbClr val="00B0F0"/>
              </a:solidFill>
              <a:latin typeface="黑体" panose="02010609060101010101" charset="-122"/>
              <a:ea typeface="黑体" panose="02010609060101010101" charset="-122"/>
            </a:endParaRPr>
          </a:p>
        </p:txBody>
      </p:sp>
      <p:grpSp>
        <p:nvGrpSpPr>
          <p:cNvPr id="26" name="组合 25"/>
          <p:cNvGrpSpPr/>
          <p:nvPr/>
        </p:nvGrpSpPr>
        <p:grpSpPr>
          <a:xfrm>
            <a:off x="983671" y="4452875"/>
            <a:ext cx="868045" cy="274320"/>
            <a:chOff x="1367" y="7242"/>
            <a:chExt cx="1277" cy="432"/>
          </a:xfrm>
        </p:grpSpPr>
        <p:sp>
          <p:nvSpPr>
            <p:cNvPr id="27" name="文本框 28"/>
            <p:cNvSpPr txBox="1"/>
            <p:nvPr/>
          </p:nvSpPr>
          <p:spPr>
            <a:xfrm>
              <a:off x="1367" y="7242"/>
              <a:ext cx="1277" cy="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rgbClr val="0070C0"/>
                  </a:solidFill>
                  <a:latin typeface="+mn-ea"/>
                  <a:cs typeface="Aparajita" panose="020B0604020202020204" pitchFamily="34" charset="0"/>
                </a:rPr>
                <a:t>622M</a:t>
              </a:r>
              <a:endParaRPr lang="en-US" altLang="zh-CN" sz="1200" b="1" dirty="0">
                <a:solidFill>
                  <a:srgbClr val="0070C0"/>
                </a:solidFill>
                <a:latin typeface="+mn-ea"/>
                <a:cs typeface="Aparajita" panose="020B0604020202020204" pitchFamily="34" charset="0"/>
              </a:endParaRPr>
            </a:p>
          </p:txBody>
        </p:sp>
        <p:sp>
          <p:nvSpPr>
            <p:cNvPr id="28" name="正圆 519"/>
            <p:cNvSpPr/>
            <p:nvPr/>
          </p:nvSpPr>
          <p:spPr>
            <a:xfrm>
              <a:off x="2239" y="7375"/>
              <a:ext cx="148" cy="148"/>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grpSp>
      <p:sp>
        <p:nvSpPr>
          <p:cNvPr id="29" name="正圆 519"/>
          <p:cNvSpPr/>
          <p:nvPr/>
        </p:nvSpPr>
        <p:spPr>
          <a:xfrm>
            <a:off x="9672843" y="3850679"/>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0" name="文本框 30"/>
          <p:cNvSpPr txBox="1"/>
          <p:nvPr/>
        </p:nvSpPr>
        <p:spPr>
          <a:xfrm>
            <a:off x="7231853" y="2361808"/>
            <a:ext cx="1313180" cy="51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70C0"/>
                </a:solidFill>
                <a:latin typeface="+mn-ea"/>
                <a:cs typeface="Aparajita" panose="020B0604020202020204" pitchFamily="34" charset="0"/>
              </a:rPr>
              <a:t>120G</a:t>
            </a:r>
            <a:endParaRPr lang="en-US" altLang="zh-CN" sz="2800" b="1" dirty="0">
              <a:solidFill>
                <a:srgbClr val="0070C0"/>
              </a:solidFill>
              <a:latin typeface="+mn-ea"/>
              <a:cs typeface="Aparajita" panose="020B0604020202020204" pitchFamily="34" charset="0"/>
            </a:endParaRPr>
          </a:p>
        </p:txBody>
      </p:sp>
      <p:sp>
        <p:nvSpPr>
          <p:cNvPr id="31" name="正圆 519"/>
          <p:cNvSpPr/>
          <p:nvPr/>
        </p:nvSpPr>
        <p:spPr>
          <a:xfrm>
            <a:off x="3093762" y="392145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2" name="文本框 30"/>
          <p:cNvSpPr txBox="1"/>
          <p:nvPr/>
        </p:nvSpPr>
        <p:spPr>
          <a:xfrm>
            <a:off x="2399721" y="3772758"/>
            <a:ext cx="810895" cy="365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70C0"/>
                </a:solidFill>
                <a:latin typeface="+mn-ea"/>
                <a:cs typeface="Aparajita" panose="020B0604020202020204" pitchFamily="34" charset="0"/>
              </a:rPr>
              <a:t>2.5G</a:t>
            </a:r>
            <a:endParaRPr lang="en-US" altLang="zh-CN" b="1" dirty="0">
              <a:solidFill>
                <a:srgbClr val="0070C0"/>
              </a:solidFill>
              <a:latin typeface="+mn-ea"/>
              <a:cs typeface="Aparajita" panose="020B0604020202020204" pitchFamily="34" charset="0"/>
            </a:endParaRPr>
          </a:p>
        </p:txBody>
      </p:sp>
      <p:sp>
        <p:nvSpPr>
          <p:cNvPr id="33" name="文本框 30"/>
          <p:cNvSpPr txBox="1"/>
          <p:nvPr/>
        </p:nvSpPr>
        <p:spPr>
          <a:xfrm>
            <a:off x="3016250" y="3345180"/>
            <a:ext cx="1160145" cy="396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ea"/>
                <a:cs typeface="Aparajita" panose="020B0604020202020204" pitchFamily="34" charset="0"/>
              </a:rPr>
              <a:t>4.25G</a:t>
            </a:r>
            <a:endParaRPr lang="en-US" altLang="zh-CN" sz="2000" b="1" dirty="0">
              <a:solidFill>
                <a:srgbClr val="0070C0"/>
              </a:solidFill>
              <a:latin typeface="+mn-ea"/>
              <a:cs typeface="Aparajita" panose="020B0604020202020204" pitchFamily="34" charset="0"/>
            </a:endParaRPr>
          </a:p>
        </p:txBody>
      </p:sp>
      <p:sp>
        <p:nvSpPr>
          <p:cNvPr id="34" name="正圆 519"/>
          <p:cNvSpPr/>
          <p:nvPr/>
        </p:nvSpPr>
        <p:spPr>
          <a:xfrm>
            <a:off x="3884257" y="351485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5" name="文本框 34"/>
          <p:cNvSpPr txBox="1"/>
          <p:nvPr/>
        </p:nvSpPr>
        <p:spPr>
          <a:xfrm>
            <a:off x="2835524" y="5920674"/>
            <a:ext cx="7320787" cy="400110"/>
          </a:xfrm>
          <a:prstGeom prst="rect">
            <a:avLst/>
          </a:prstGeom>
          <a:noFill/>
        </p:spPr>
        <p:txBody>
          <a:bodyPr wrap="none" rtlCol="0" anchor="t">
            <a:spAutoFit/>
          </a:bodyPr>
          <a:lstStyle/>
          <a:p>
            <a:r>
              <a:rPr lang="en-US" altLang="zh-CN" sz="2000" dirty="0" smtClean="0">
                <a:solidFill>
                  <a:srgbClr val="F9E0CB"/>
                </a:solidFill>
                <a:latin typeface="+mj-ea"/>
                <a:ea typeface="+mj-ea"/>
              </a:rPr>
              <a:t>SFP/SFP+/XFP/SFP28/QSFP+/CFP/CFP2/CFP4/QSFP28 etc.</a:t>
            </a:r>
            <a:endParaRPr lang="en-US" altLang="zh-CN" sz="2000" dirty="0">
              <a:solidFill>
                <a:srgbClr val="F9E0CB"/>
              </a:solidFill>
              <a:latin typeface="+mj-ea"/>
              <a:ea typeface="+mj-ea"/>
            </a:endParaRPr>
          </a:p>
        </p:txBody>
      </p:sp>
      <p:grpSp>
        <p:nvGrpSpPr>
          <p:cNvPr id="36" name="组合 35"/>
          <p:cNvGrpSpPr/>
          <p:nvPr/>
        </p:nvGrpSpPr>
        <p:grpSpPr>
          <a:xfrm>
            <a:off x="6139180" y="1501140"/>
            <a:ext cx="666115" cy="1081405"/>
            <a:chOff x="9638" y="2094"/>
            <a:chExt cx="1049" cy="1703"/>
          </a:xfrm>
        </p:grpSpPr>
        <p:sp>
          <p:nvSpPr>
            <p:cNvPr id="37" name="波形 36"/>
            <p:cNvSpPr/>
            <p:nvPr/>
          </p:nvSpPr>
          <p:spPr>
            <a:xfrm>
              <a:off x="9653" y="2094"/>
              <a:ext cx="1034" cy="577"/>
            </a:xfrm>
            <a:prstGeom prst="wave">
              <a:avLst/>
            </a:prstGeom>
            <a:gradFill>
              <a:gsLst>
                <a:gs pos="0">
                  <a:srgbClr val="E30000"/>
                </a:gs>
                <a:gs pos="100000">
                  <a:srgbClr val="760303"/>
                </a:gs>
              </a:gsLst>
              <a:lin ang="5400000" scaled="0"/>
            </a:gradFill>
            <a:ln>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uFillTx/>
              </a:endParaRPr>
            </a:p>
          </p:txBody>
        </p:sp>
        <p:cxnSp>
          <p:nvCxnSpPr>
            <p:cNvPr id="39" name="直接连接符 38"/>
            <p:cNvCxnSpPr/>
            <p:nvPr/>
          </p:nvCxnSpPr>
          <p:spPr>
            <a:xfrm>
              <a:off x="9638" y="2140"/>
              <a:ext cx="61" cy="1657"/>
            </a:xfrm>
            <a:prstGeom prst="line">
              <a:avLst/>
            </a:prstGeom>
            <a:ln w="28575" cmpd="dbl">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092883" y="1489265"/>
            <a:ext cx="1024327" cy="338554"/>
          </a:xfrm>
          <a:prstGeom prst="rect">
            <a:avLst/>
          </a:prstGeom>
          <a:noFill/>
        </p:spPr>
        <p:txBody>
          <a:bodyPr wrap="square" rtlCol="0">
            <a:spAutoFit/>
          </a:bodyPr>
          <a:lstStyle/>
          <a:p>
            <a:r>
              <a:rPr lang="en-US" altLang="zh-CN" sz="1600" dirty="0" smtClean="0">
                <a:solidFill>
                  <a:srgbClr val="FF9900"/>
                </a:solidFill>
              </a:rPr>
              <a:t>6COM</a:t>
            </a:r>
            <a:endParaRPr lang="zh-CN" altLang="en-US" sz="1600" dirty="0">
              <a:solidFill>
                <a:srgbClr val="FF9900"/>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41266"/>
          </a:xfrm>
        </p:spPr>
        <p:txBody>
          <a:bodyPr>
            <a:normAutofit/>
          </a:bodyPr>
          <a:lstStyle/>
          <a:p>
            <a:r>
              <a:rPr lang="en-US" altLang="zh-CN" dirty="0" err="1" smtClean="0">
                <a:latin typeface="+mj-ea"/>
                <a:cs typeface="+mn-ea"/>
                <a:sym typeface="+mn-lt"/>
              </a:rPr>
              <a:t>产品线概述</a:t>
            </a:r>
            <a:endParaRPr lang="zh-CN" altLang="en-US" dirty="0"/>
          </a:p>
        </p:txBody>
      </p:sp>
      <p:grpSp>
        <p:nvGrpSpPr>
          <p:cNvPr id="4" name="组合 3"/>
          <p:cNvGrpSpPr/>
          <p:nvPr/>
        </p:nvGrpSpPr>
        <p:grpSpPr>
          <a:xfrm>
            <a:off x="1717509" y="1488026"/>
            <a:ext cx="8209280" cy="4975860"/>
            <a:chOff x="623" y="1886"/>
            <a:chExt cx="12928" cy="7836"/>
          </a:xfrm>
        </p:grpSpPr>
        <p:sp>
          <p:nvSpPr>
            <p:cNvPr id="5" name="圆角矩形 4"/>
            <p:cNvSpPr/>
            <p:nvPr/>
          </p:nvSpPr>
          <p:spPr>
            <a:xfrm>
              <a:off x="623" y="1886"/>
              <a:ext cx="3969" cy="3742"/>
            </a:xfrm>
            <a:prstGeom prst="roundRect">
              <a:avLst/>
            </a:prstGeom>
            <a:noFill/>
            <a:ln>
              <a:solidFill>
                <a:srgbClr val="ED0505"/>
              </a:solidFill>
            </a:ln>
          </p:spPr>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grpSp>
          <p:nvGrpSpPr>
            <p:cNvPr id="6" name="组合 5"/>
            <p:cNvGrpSpPr/>
            <p:nvPr/>
          </p:nvGrpSpPr>
          <p:grpSpPr>
            <a:xfrm>
              <a:off x="953" y="2110"/>
              <a:ext cx="2331" cy="3361"/>
              <a:chOff x="325135" y="2031798"/>
              <a:chExt cx="1479892" cy="2134531"/>
            </a:xfrm>
          </p:grpSpPr>
          <p:sp>
            <p:nvSpPr>
              <p:cNvPr id="51" name="矩形 50"/>
              <p:cNvSpPr/>
              <p:nvPr/>
            </p:nvSpPr>
            <p:spPr>
              <a:xfrm>
                <a:off x="342817" y="2031798"/>
                <a:ext cx="1427480" cy="306705"/>
              </a:xfrm>
              <a:prstGeom prst="rect">
                <a:avLst/>
              </a:prstGeom>
            </p:spPr>
            <p:txBody>
              <a:bodyPr wrap="none">
                <a:spAutoFit/>
              </a:bodyPr>
              <a:lstStyle/>
              <a:p>
                <a:r>
                  <a:rPr lang="zh-CN" altLang="en-US" sz="1400" b="1" dirty="0">
                    <a:solidFill>
                      <a:srgbClr val="404040"/>
                    </a:solidFill>
                    <a:cs typeface="+mn-ea"/>
                    <a:sym typeface="+mn-lt"/>
                  </a:rPr>
                  <a:t>数据通信光模块</a:t>
                </a:r>
                <a:endParaRPr lang="zh-CN" altLang="en-US" sz="1400" b="1" dirty="0">
                  <a:solidFill>
                    <a:srgbClr val="404040"/>
                  </a:solidFill>
                  <a:cs typeface="+mn-ea"/>
                  <a:sym typeface="+mn-lt"/>
                </a:endParaRPr>
              </a:p>
            </p:txBody>
          </p:sp>
          <p:sp>
            <p:nvSpPr>
              <p:cNvPr id="52" name="文本框 51"/>
              <p:cNvSpPr txBox="1"/>
              <p:nvPr/>
            </p:nvSpPr>
            <p:spPr>
              <a:xfrm>
                <a:off x="325135" y="2350447"/>
                <a:ext cx="1479892" cy="1815882"/>
              </a:xfrm>
              <a:prstGeom prst="rect">
                <a:avLst/>
              </a:prstGeom>
              <a:noFill/>
            </p:spPr>
            <p:txBody>
              <a:bodyPr wrap="none" rtlCol="0">
                <a:spAutoFit/>
              </a:bodyPr>
              <a:lstStyle/>
              <a:p>
                <a:r>
                  <a:rPr kumimoji="1" lang="en-US" altLang="zh-CN" sz="1400" dirty="0">
                    <a:cs typeface="+mn-ea"/>
                    <a:sym typeface="+mn-lt"/>
                  </a:rPr>
                  <a:t>400G QSFP-DD</a:t>
                </a:r>
                <a:endParaRPr kumimoji="1" lang="en-US" altLang="zh-CN" sz="1400" dirty="0">
                  <a:cs typeface="+mn-ea"/>
                  <a:sym typeface="+mn-lt"/>
                </a:endParaRPr>
              </a:p>
              <a:p>
                <a:r>
                  <a:rPr kumimoji="1" lang="en-US" altLang="zh-CN" sz="1400" dirty="0">
                    <a:cs typeface="+mn-ea"/>
                    <a:sym typeface="+mn-lt"/>
                  </a:rPr>
                  <a:t>200G QSFP-DD</a:t>
                </a:r>
                <a:endParaRPr kumimoji="1" lang="en-US" altLang="zh-CN" sz="1400" dirty="0">
                  <a:cs typeface="+mn-ea"/>
                  <a:sym typeface="+mn-lt"/>
                </a:endParaRPr>
              </a:p>
              <a:p>
                <a:r>
                  <a:rPr kumimoji="1" lang="en-US" altLang="zh-CN" sz="1400" dirty="0">
                    <a:cs typeface="+mn-ea"/>
                    <a:sym typeface="+mn-lt"/>
                  </a:rPr>
                  <a:t>100G QSFP28</a:t>
                </a:r>
                <a:endParaRPr kumimoji="1" lang="en-US" altLang="zh-CN" sz="1400" dirty="0">
                  <a:cs typeface="+mn-ea"/>
                  <a:sym typeface="+mn-lt"/>
                </a:endParaRPr>
              </a:p>
              <a:p>
                <a:r>
                  <a:rPr kumimoji="1" lang="en-US" altLang="zh-CN" sz="1400" dirty="0">
                    <a:cs typeface="+mn-ea"/>
                    <a:sym typeface="+mn-lt"/>
                  </a:rPr>
                  <a:t>100G CFP2</a:t>
                </a:r>
                <a:endParaRPr kumimoji="1" lang="en-US" altLang="zh-CN" sz="1400" dirty="0">
                  <a:cs typeface="+mn-ea"/>
                  <a:sym typeface="+mn-lt"/>
                </a:endParaRPr>
              </a:p>
              <a:p>
                <a:r>
                  <a:rPr kumimoji="1" lang="en-US" altLang="zh-CN" sz="1400" dirty="0">
                    <a:cs typeface="+mn-ea"/>
                    <a:sym typeface="+mn-lt"/>
                  </a:rPr>
                  <a:t>120G</a:t>
                </a:r>
                <a:r>
                  <a:rPr kumimoji="1" lang="zh-CN" altLang="en-US" sz="1400" dirty="0">
                    <a:cs typeface="+mn-ea"/>
                    <a:sym typeface="+mn-lt"/>
                  </a:rPr>
                  <a:t> </a:t>
                </a:r>
                <a:r>
                  <a:rPr kumimoji="1" lang="en-US" altLang="zh-CN" sz="1400" dirty="0">
                    <a:cs typeface="+mn-ea"/>
                    <a:sym typeface="+mn-lt"/>
                  </a:rPr>
                  <a:t>CXP</a:t>
                </a:r>
                <a:endParaRPr kumimoji="1" lang="en-US" altLang="zh-CN" sz="1400" dirty="0">
                  <a:cs typeface="+mn-ea"/>
                  <a:sym typeface="+mn-lt"/>
                </a:endParaRPr>
              </a:p>
              <a:p>
                <a:r>
                  <a:rPr kumimoji="1" lang="en-US" altLang="zh-CN" sz="1400" dirty="0" smtClean="0">
                    <a:cs typeface="+mn-ea"/>
                    <a:sym typeface="+mn-lt"/>
                  </a:rPr>
                  <a:t>25G </a:t>
                </a:r>
                <a:r>
                  <a:rPr kumimoji="1" lang="en-US" altLang="zh-CN" sz="1400" dirty="0">
                    <a:cs typeface="+mn-ea"/>
                    <a:sym typeface="+mn-lt"/>
                  </a:rPr>
                  <a:t>SFP28</a:t>
                </a:r>
                <a:endParaRPr kumimoji="1" lang="en-US" altLang="zh-CN" sz="1400" dirty="0">
                  <a:cs typeface="+mn-ea"/>
                  <a:sym typeface="+mn-lt"/>
                </a:endParaRPr>
              </a:p>
              <a:p>
                <a:r>
                  <a:rPr kumimoji="1" lang="en-US" altLang="zh-CN" sz="1400" dirty="0" smtClean="0">
                    <a:cs typeface="+mn-ea"/>
                    <a:sym typeface="+mn-lt"/>
                  </a:rPr>
                  <a:t>10G </a:t>
                </a:r>
                <a:r>
                  <a:rPr kumimoji="1" lang="en-US" altLang="zh-CN" sz="1400" dirty="0">
                    <a:cs typeface="+mn-ea"/>
                    <a:sym typeface="+mn-lt"/>
                  </a:rPr>
                  <a:t>SFP+</a:t>
                </a:r>
                <a:endParaRPr kumimoji="1" lang="en-US" altLang="zh-CN" sz="1400" dirty="0">
                  <a:cs typeface="+mn-ea"/>
                  <a:sym typeface="+mn-lt"/>
                </a:endParaRPr>
              </a:p>
              <a:p>
                <a:r>
                  <a:rPr kumimoji="1" lang="en-US" altLang="zh-CN" sz="1400" dirty="0" smtClean="0">
                    <a:cs typeface="+mn-ea"/>
                    <a:sym typeface="+mn-lt"/>
                  </a:rPr>
                  <a:t>10G </a:t>
                </a:r>
                <a:r>
                  <a:rPr kumimoji="1" lang="en-US" altLang="zh-CN" sz="1400" dirty="0">
                    <a:cs typeface="+mn-ea"/>
                    <a:sym typeface="+mn-lt"/>
                  </a:rPr>
                  <a:t>XFP</a:t>
                </a:r>
                <a:endParaRPr kumimoji="1" lang="en-US" altLang="zh-CN" sz="1400" dirty="0">
                  <a:cs typeface="+mn-ea"/>
                  <a:sym typeface="+mn-lt"/>
                </a:endParaRPr>
              </a:p>
            </p:txBody>
          </p:sp>
        </p:grpSp>
        <p:grpSp>
          <p:nvGrpSpPr>
            <p:cNvPr id="7" name="组合 8"/>
            <p:cNvGrpSpPr/>
            <p:nvPr/>
          </p:nvGrpSpPr>
          <p:grpSpPr>
            <a:xfrm>
              <a:off x="5272" y="2083"/>
              <a:ext cx="3022" cy="3089"/>
              <a:chOff x="1911858" y="2057770"/>
              <a:chExt cx="1919115" cy="1961539"/>
            </a:xfrm>
          </p:grpSpPr>
          <p:sp>
            <p:nvSpPr>
              <p:cNvPr id="49" name="矩形 48"/>
              <p:cNvSpPr/>
              <p:nvPr/>
            </p:nvSpPr>
            <p:spPr>
              <a:xfrm>
                <a:off x="2065545" y="2057770"/>
                <a:ext cx="894148" cy="306709"/>
              </a:xfrm>
              <a:prstGeom prst="rect">
                <a:avLst/>
              </a:prstGeom>
            </p:spPr>
            <p:txBody>
              <a:bodyPr wrap="none">
                <a:spAutoFit/>
              </a:bodyPr>
              <a:lstStyle/>
              <a:p>
                <a:pPr algn="l">
                  <a:buClrTx/>
                  <a:buSzTx/>
                  <a:buFontTx/>
                </a:pPr>
                <a:r>
                  <a:rPr lang="zh-CN" altLang="en-US" sz="1400" b="1" dirty="0">
                    <a:solidFill>
                      <a:srgbClr val="404040"/>
                    </a:solidFill>
                    <a:cs typeface="+mn-ea"/>
                    <a:sym typeface="+mn-lt"/>
                  </a:rPr>
                  <a:t>有源光缆</a:t>
                </a:r>
                <a:endParaRPr lang="zh-CN" altLang="en-US" sz="1400" b="1" dirty="0">
                  <a:solidFill>
                    <a:srgbClr val="404040"/>
                  </a:solidFill>
                  <a:cs typeface="+mn-ea"/>
                  <a:sym typeface="+mn-lt"/>
                </a:endParaRPr>
              </a:p>
            </p:txBody>
          </p:sp>
          <p:sp>
            <p:nvSpPr>
              <p:cNvPr id="50" name="文本框 49"/>
              <p:cNvSpPr txBox="1"/>
              <p:nvPr/>
            </p:nvSpPr>
            <p:spPr>
              <a:xfrm>
                <a:off x="1911858" y="2418871"/>
                <a:ext cx="1919115" cy="1600438"/>
              </a:xfrm>
              <a:prstGeom prst="rect">
                <a:avLst/>
              </a:prstGeom>
              <a:noFill/>
            </p:spPr>
            <p:txBody>
              <a:bodyPr wrap="none" rtlCol="0">
                <a:spAutoFit/>
              </a:bodyPr>
              <a:lstStyle/>
              <a:p>
                <a:r>
                  <a:rPr kumimoji="1" lang="en-US" altLang="zh-CN" sz="1400" dirty="0">
                    <a:cs typeface="+mn-ea"/>
                    <a:sym typeface="+mn-lt"/>
                  </a:rPr>
                  <a:t>400G</a:t>
                </a:r>
                <a:r>
                  <a:rPr kumimoji="1" lang="zh-CN" altLang="en-US" sz="1400" dirty="0">
                    <a:cs typeface="+mn-ea"/>
                    <a:sym typeface="+mn-lt"/>
                  </a:rPr>
                  <a:t> </a:t>
                </a:r>
                <a:r>
                  <a:rPr kumimoji="1" lang="en-US" altLang="zh-CN" sz="1400" dirty="0">
                    <a:cs typeface="+mn-ea"/>
                    <a:sym typeface="+mn-lt"/>
                  </a:rPr>
                  <a:t>QSFP-DD</a:t>
                </a:r>
                <a:r>
                  <a:rPr kumimoji="1" lang="zh-CN" altLang="en-US" sz="1400" dirty="0">
                    <a:cs typeface="+mn-ea"/>
                    <a:sym typeface="+mn-lt"/>
                  </a:rPr>
                  <a:t> </a:t>
                </a:r>
                <a:r>
                  <a:rPr kumimoji="1" lang="en-US" altLang="zh-CN" sz="1400" dirty="0">
                    <a:cs typeface="+mn-ea"/>
                    <a:sym typeface="+mn-lt"/>
                  </a:rPr>
                  <a:t>AOC</a:t>
                </a:r>
                <a:endParaRPr kumimoji="1" lang="en-US" altLang="zh-CN" sz="1400" dirty="0">
                  <a:cs typeface="+mn-ea"/>
                  <a:sym typeface="+mn-lt"/>
                </a:endParaRPr>
              </a:p>
              <a:p>
                <a:r>
                  <a:rPr kumimoji="1" lang="en-US" altLang="zh-CN" sz="1400" dirty="0">
                    <a:cs typeface="+mn-ea"/>
                    <a:sym typeface="+mn-lt"/>
                  </a:rPr>
                  <a:t>200G</a:t>
                </a:r>
                <a:r>
                  <a:rPr kumimoji="1" lang="zh-CN" altLang="en-US" sz="1400" dirty="0">
                    <a:cs typeface="+mn-ea"/>
                    <a:sym typeface="+mn-lt"/>
                  </a:rPr>
                  <a:t> </a:t>
                </a:r>
                <a:r>
                  <a:rPr kumimoji="1" lang="en-US" altLang="zh-CN" sz="1400" dirty="0" smtClean="0">
                    <a:cs typeface="+mn-ea"/>
                    <a:sym typeface="+mn-lt"/>
                  </a:rPr>
                  <a:t>QSFP56</a:t>
                </a:r>
                <a:r>
                  <a:rPr kumimoji="1" lang="zh-CN" altLang="en-US" sz="1400" dirty="0" smtClean="0">
                    <a:cs typeface="+mn-ea"/>
                    <a:sym typeface="+mn-lt"/>
                  </a:rPr>
                  <a:t> </a:t>
                </a:r>
                <a:r>
                  <a:rPr kumimoji="1" lang="en-US" altLang="zh-CN" sz="1400" dirty="0">
                    <a:cs typeface="+mn-ea"/>
                    <a:sym typeface="+mn-lt"/>
                  </a:rPr>
                  <a:t>AOC</a:t>
                </a:r>
                <a:endParaRPr kumimoji="1" lang="en-US" altLang="zh-CN" sz="1400" dirty="0">
                  <a:cs typeface="+mn-ea"/>
                  <a:sym typeface="+mn-lt"/>
                </a:endParaRPr>
              </a:p>
              <a:p>
                <a:r>
                  <a:rPr kumimoji="1" lang="en-US" altLang="zh-CN" sz="1400" dirty="0">
                    <a:cs typeface="+mn-ea"/>
                    <a:sym typeface="+mn-lt"/>
                  </a:rPr>
                  <a:t>100G</a:t>
                </a:r>
                <a:r>
                  <a:rPr kumimoji="1" lang="zh-CN" altLang="en-US" sz="1400" dirty="0">
                    <a:cs typeface="+mn-ea"/>
                    <a:sym typeface="+mn-lt"/>
                  </a:rPr>
                  <a:t> </a:t>
                </a:r>
                <a:r>
                  <a:rPr kumimoji="1" lang="en-US" altLang="zh-CN" sz="1400" dirty="0">
                    <a:cs typeface="+mn-ea"/>
                    <a:sym typeface="+mn-lt"/>
                  </a:rPr>
                  <a:t>QSFP28</a:t>
                </a:r>
                <a:r>
                  <a:rPr kumimoji="1" lang="zh-CN" altLang="en-US" sz="1400" dirty="0">
                    <a:cs typeface="+mn-ea"/>
                    <a:sym typeface="+mn-lt"/>
                  </a:rPr>
                  <a:t> </a:t>
                </a:r>
                <a:r>
                  <a:rPr kumimoji="1" lang="en-US" altLang="zh-CN" sz="1400" dirty="0">
                    <a:cs typeface="+mn-ea"/>
                    <a:sym typeface="+mn-lt"/>
                  </a:rPr>
                  <a:t>AOC</a:t>
                </a:r>
                <a:endParaRPr kumimoji="1" lang="en-US" altLang="zh-CN" sz="1400" dirty="0">
                  <a:cs typeface="+mn-ea"/>
                  <a:sym typeface="+mn-lt"/>
                </a:endParaRPr>
              </a:p>
              <a:p>
                <a:r>
                  <a:rPr kumimoji="1" lang="en-US" altLang="zh-CN" sz="1400" dirty="0">
                    <a:cs typeface="+mn-ea"/>
                    <a:sym typeface="+mn-lt"/>
                  </a:rPr>
                  <a:t>120G CXP AOC</a:t>
                </a:r>
                <a:endParaRPr kumimoji="1" lang="en-US" altLang="zh-CN" sz="1400" dirty="0">
                  <a:cs typeface="+mn-ea"/>
                  <a:sym typeface="+mn-lt"/>
                </a:endParaRPr>
              </a:p>
              <a:p>
                <a:r>
                  <a:rPr kumimoji="1" lang="en-US" altLang="zh-CN" sz="1400" dirty="0" smtClean="0">
                    <a:cs typeface="+mn-ea"/>
                    <a:sym typeface="+mn-lt"/>
                  </a:rPr>
                  <a:t>40G </a:t>
                </a:r>
                <a:r>
                  <a:rPr kumimoji="1" lang="en-US" altLang="zh-CN" sz="1400" dirty="0">
                    <a:cs typeface="+mn-ea"/>
                    <a:sym typeface="+mn-lt"/>
                  </a:rPr>
                  <a:t>QSFP+ AOC</a:t>
                </a:r>
                <a:endParaRPr kumimoji="1" lang="en-US" altLang="zh-CN" sz="1400" dirty="0">
                  <a:cs typeface="+mn-ea"/>
                  <a:sym typeface="+mn-lt"/>
                </a:endParaRPr>
              </a:p>
              <a:p>
                <a:r>
                  <a:rPr kumimoji="1" lang="en-US" altLang="zh-CN" sz="1400" dirty="0" smtClean="0">
                    <a:cs typeface="+mn-ea"/>
                    <a:sym typeface="+mn-lt"/>
                  </a:rPr>
                  <a:t>25G</a:t>
                </a:r>
                <a:r>
                  <a:rPr kumimoji="1" lang="zh-CN" altLang="en-US" sz="1400" dirty="0" smtClean="0">
                    <a:cs typeface="+mn-ea"/>
                    <a:sym typeface="+mn-lt"/>
                  </a:rPr>
                  <a:t> </a:t>
                </a:r>
                <a:r>
                  <a:rPr kumimoji="1" lang="en-US" altLang="zh-CN" sz="1400" dirty="0">
                    <a:cs typeface="+mn-ea"/>
                    <a:sym typeface="+mn-lt"/>
                  </a:rPr>
                  <a:t>SFP28</a:t>
                </a:r>
                <a:r>
                  <a:rPr kumimoji="1" lang="zh-CN" altLang="en-US" sz="1400" dirty="0">
                    <a:cs typeface="+mn-ea"/>
                    <a:sym typeface="+mn-lt"/>
                  </a:rPr>
                  <a:t> </a:t>
                </a:r>
                <a:r>
                  <a:rPr kumimoji="1" lang="en-US" altLang="zh-CN" sz="1400" dirty="0">
                    <a:cs typeface="+mn-ea"/>
                    <a:sym typeface="+mn-lt"/>
                  </a:rPr>
                  <a:t>AOC</a:t>
                </a:r>
                <a:endParaRPr kumimoji="1" lang="en-US" altLang="zh-CN" sz="1400" dirty="0">
                  <a:cs typeface="+mn-ea"/>
                  <a:sym typeface="+mn-lt"/>
                </a:endParaRPr>
              </a:p>
              <a:p>
                <a:r>
                  <a:rPr kumimoji="1" lang="en-US" altLang="zh-CN" sz="1400" dirty="0" smtClean="0">
                    <a:cs typeface="+mn-ea"/>
                    <a:sym typeface="+mn-lt"/>
                  </a:rPr>
                  <a:t>10G </a:t>
                </a:r>
                <a:r>
                  <a:rPr kumimoji="1" lang="en-US" altLang="zh-CN" sz="1400" dirty="0">
                    <a:cs typeface="+mn-ea"/>
                    <a:sym typeface="+mn-lt"/>
                  </a:rPr>
                  <a:t>SFP+ AOC</a:t>
                </a:r>
                <a:endParaRPr kumimoji="1" lang="en-US" altLang="zh-CN" sz="1400" dirty="0">
                  <a:cs typeface="+mn-ea"/>
                  <a:sym typeface="+mn-lt"/>
                </a:endParaRPr>
              </a:p>
            </p:txBody>
          </p:sp>
        </p:grpSp>
        <p:grpSp>
          <p:nvGrpSpPr>
            <p:cNvPr id="8" name="组合 7"/>
            <p:cNvGrpSpPr/>
            <p:nvPr/>
          </p:nvGrpSpPr>
          <p:grpSpPr>
            <a:xfrm>
              <a:off x="999" y="6386"/>
              <a:ext cx="1845" cy="3130"/>
              <a:chOff x="4317055" y="2249478"/>
              <a:chExt cx="1171718" cy="1987641"/>
            </a:xfrm>
          </p:grpSpPr>
          <p:sp>
            <p:nvSpPr>
              <p:cNvPr id="47" name="矩形 46"/>
              <p:cNvSpPr/>
              <p:nvPr/>
            </p:nvSpPr>
            <p:spPr>
              <a:xfrm>
                <a:off x="4317055" y="2249478"/>
                <a:ext cx="894189" cy="306719"/>
              </a:xfrm>
              <a:prstGeom prst="rect">
                <a:avLst/>
              </a:prstGeom>
            </p:spPr>
            <p:txBody>
              <a:bodyPr wrap="none">
                <a:spAutoFit/>
              </a:bodyPr>
              <a:lstStyle/>
              <a:p>
                <a:pPr algn="l">
                  <a:buClrTx/>
                  <a:buSzTx/>
                  <a:buFontTx/>
                </a:pPr>
                <a:r>
                  <a:rPr lang="zh-CN" altLang="en-US" sz="1400" b="1" dirty="0">
                    <a:solidFill>
                      <a:srgbClr val="404040"/>
                    </a:solidFill>
                    <a:cs typeface="+mn-ea"/>
                    <a:sym typeface="+mn-lt"/>
                  </a:rPr>
                  <a:t>无源器件</a:t>
                </a:r>
                <a:endParaRPr lang="zh-CN" altLang="en-US" sz="1400" b="1" dirty="0">
                  <a:solidFill>
                    <a:srgbClr val="404040"/>
                  </a:solidFill>
                  <a:cs typeface="+mn-ea"/>
                  <a:sym typeface="+mn-lt"/>
                </a:endParaRPr>
              </a:p>
            </p:txBody>
          </p:sp>
          <p:sp>
            <p:nvSpPr>
              <p:cNvPr id="48" name="文本框 47"/>
              <p:cNvSpPr txBox="1"/>
              <p:nvPr/>
            </p:nvSpPr>
            <p:spPr>
              <a:xfrm>
                <a:off x="4347114" y="2636681"/>
                <a:ext cx="1141659" cy="1600438"/>
              </a:xfrm>
              <a:prstGeom prst="rect">
                <a:avLst/>
              </a:prstGeom>
              <a:noFill/>
            </p:spPr>
            <p:txBody>
              <a:bodyPr wrap="none" rtlCol="0">
                <a:spAutoFit/>
              </a:bodyPr>
              <a:lstStyle/>
              <a:p>
                <a:r>
                  <a:rPr kumimoji="1" lang="en-US" altLang="zh-CN" sz="1400" dirty="0" smtClean="0">
                    <a:cs typeface="+mn-ea"/>
                    <a:sym typeface="+mn-lt"/>
                  </a:rPr>
                  <a:t>OMUX</a:t>
                </a:r>
                <a:endParaRPr kumimoji="1" lang="en-US" altLang="zh-CN" sz="1400" dirty="0" smtClean="0">
                  <a:cs typeface="+mn-ea"/>
                  <a:sym typeface="+mn-lt"/>
                </a:endParaRPr>
              </a:p>
              <a:p>
                <a:r>
                  <a:rPr kumimoji="1" lang="en-US" altLang="zh-CN" sz="1400" dirty="0" smtClean="0">
                    <a:cs typeface="+mn-ea"/>
                    <a:sym typeface="+mn-lt"/>
                  </a:rPr>
                  <a:t>DWDM</a:t>
                </a:r>
                <a:endParaRPr kumimoji="1" lang="en-US" altLang="zh-CN" sz="1400" dirty="0">
                  <a:cs typeface="+mn-ea"/>
                  <a:sym typeface="+mn-lt"/>
                </a:endParaRPr>
              </a:p>
              <a:p>
                <a:r>
                  <a:rPr kumimoji="1" lang="en-US" altLang="zh-CN" sz="1400" dirty="0">
                    <a:cs typeface="+mn-ea"/>
                    <a:sym typeface="+mn-lt"/>
                  </a:rPr>
                  <a:t>CWDM</a:t>
                </a:r>
                <a:endParaRPr kumimoji="1" lang="en-US" altLang="zh-CN" sz="1400" dirty="0">
                  <a:cs typeface="+mn-ea"/>
                  <a:sym typeface="+mn-lt"/>
                </a:endParaRPr>
              </a:p>
              <a:p>
                <a:r>
                  <a:rPr kumimoji="1" lang="en-US" altLang="zh-CN" sz="1400" dirty="0">
                    <a:cs typeface="+mn-ea"/>
                    <a:sym typeface="+mn-lt"/>
                  </a:rPr>
                  <a:t>CCWDM</a:t>
                </a:r>
                <a:endParaRPr kumimoji="1" lang="en-US" altLang="zh-CN" sz="1400" dirty="0">
                  <a:cs typeface="+mn-ea"/>
                  <a:sym typeface="+mn-lt"/>
                </a:endParaRPr>
              </a:p>
              <a:p>
                <a:r>
                  <a:rPr kumimoji="1" lang="en-US" altLang="zh-CN" sz="1400" dirty="0" smtClean="0">
                    <a:cs typeface="+mn-ea"/>
                    <a:sym typeface="+mn-lt"/>
                  </a:rPr>
                  <a:t>AAWG</a:t>
                </a:r>
                <a:endParaRPr kumimoji="1" lang="en-US" altLang="zh-CN" sz="1400" dirty="0" smtClean="0">
                  <a:cs typeface="+mn-ea"/>
                  <a:sym typeface="+mn-lt"/>
                </a:endParaRPr>
              </a:p>
              <a:p>
                <a:r>
                  <a:rPr kumimoji="1" lang="en-US" altLang="zh-CN" sz="1400" dirty="0" smtClean="0">
                    <a:cs typeface="+mn-ea"/>
                    <a:sym typeface="+mn-lt"/>
                  </a:rPr>
                  <a:t>PLC</a:t>
                </a:r>
                <a:r>
                  <a:rPr kumimoji="1" lang="zh-CN" altLang="en-US" sz="1400" dirty="0" smtClean="0">
                    <a:cs typeface="+mn-ea"/>
                    <a:sym typeface="+mn-lt"/>
                  </a:rPr>
                  <a:t> </a:t>
                </a:r>
                <a:r>
                  <a:rPr kumimoji="1" lang="en-US" altLang="zh-CN" sz="1400" dirty="0">
                    <a:cs typeface="+mn-ea"/>
                    <a:sym typeface="+mn-lt"/>
                  </a:rPr>
                  <a:t>Splitter</a:t>
                </a:r>
                <a:endParaRPr kumimoji="1" lang="en-US" altLang="zh-CN" sz="1400" dirty="0">
                  <a:cs typeface="+mn-ea"/>
                  <a:sym typeface="+mn-lt"/>
                </a:endParaRPr>
              </a:p>
              <a:p>
                <a:r>
                  <a:rPr kumimoji="1" lang="en-US" altLang="zh-CN" sz="1400" dirty="0">
                    <a:cs typeface="+mn-ea"/>
                    <a:sym typeface="+mn-lt"/>
                  </a:rPr>
                  <a:t>VOA</a:t>
                </a:r>
                <a:endParaRPr kumimoji="1" lang="zh-CN" altLang="en-US" sz="1400" dirty="0">
                  <a:cs typeface="+mn-ea"/>
                  <a:sym typeface="+mn-lt"/>
                </a:endParaRPr>
              </a:p>
            </p:txBody>
          </p:sp>
        </p:grpSp>
        <p:grpSp>
          <p:nvGrpSpPr>
            <p:cNvPr id="9" name="组合 5"/>
            <p:cNvGrpSpPr/>
            <p:nvPr/>
          </p:nvGrpSpPr>
          <p:grpSpPr>
            <a:xfrm>
              <a:off x="5272" y="6443"/>
              <a:ext cx="2724" cy="2655"/>
              <a:chOff x="5503340" y="1627067"/>
              <a:chExt cx="1729961" cy="1685984"/>
            </a:xfrm>
          </p:grpSpPr>
          <p:sp>
            <p:nvSpPr>
              <p:cNvPr id="45" name="矩形 44"/>
              <p:cNvSpPr/>
              <p:nvPr/>
            </p:nvSpPr>
            <p:spPr>
              <a:xfrm>
                <a:off x="5699207" y="1627067"/>
                <a:ext cx="943731" cy="306716"/>
              </a:xfrm>
              <a:prstGeom prst="rect">
                <a:avLst/>
              </a:prstGeom>
            </p:spPr>
            <p:txBody>
              <a:bodyPr wrap="none">
                <a:spAutoFit/>
              </a:bodyPr>
              <a:lstStyle/>
              <a:p>
                <a:pPr algn="l">
                  <a:buClrTx/>
                  <a:buSzTx/>
                  <a:buFontTx/>
                </a:pPr>
                <a:r>
                  <a:rPr lang="zh-CN" altLang="en-US" sz="1400" b="1" dirty="0">
                    <a:solidFill>
                      <a:srgbClr val="404040"/>
                    </a:solidFill>
                    <a:cs typeface="+mn-ea"/>
                    <a:sym typeface="+mn-lt"/>
                  </a:rPr>
                  <a:t>MPO布线</a:t>
                </a:r>
                <a:endParaRPr lang="zh-CN" altLang="en-US" sz="1400" b="1" dirty="0">
                  <a:solidFill>
                    <a:srgbClr val="404040"/>
                  </a:solidFill>
                  <a:cs typeface="+mn-ea"/>
                  <a:sym typeface="+mn-lt"/>
                </a:endParaRPr>
              </a:p>
            </p:txBody>
          </p:sp>
          <p:sp>
            <p:nvSpPr>
              <p:cNvPr id="46" name="文本框 45"/>
              <p:cNvSpPr txBox="1"/>
              <p:nvPr/>
            </p:nvSpPr>
            <p:spPr>
              <a:xfrm>
                <a:off x="5503340" y="2112722"/>
                <a:ext cx="1729961" cy="1200329"/>
              </a:xfrm>
              <a:prstGeom prst="rect">
                <a:avLst/>
              </a:prstGeom>
              <a:noFill/>
            </p:spPr>
            <p:txBody>
              <a:bodyPr wrap="square" rtlCol="0">
                <a:spAutoFit/>
              </a:bodyPr>
              <a:lstStyle/>
              <a:p>
                <a:pPr>
                  <a:lnSpc>
                    <a:spcPct val="150000"/>
                  </a:lnSpc>
                </a:pPr>
                <a:r>
                  <a:rPr kumimoji="1" lang="en-US" altLang="zh-CN" sz="1200" dirty="0" smtClean="0">
                    <a:cs typeface="+mn-ea"/>
                    <a:sym typeface="+mn-lt"/>
                  </a:rPr>
                  <a:t>40G/100G</a:t>
                </a:r>
                <a:r>
                  <a:rPr kumimoji="1" lang="zh-CN" altLang="en-US" sz="1200" dirty="0" smtClean="0">
                    <a:cs typeface="+mn-ea"/>
                    <a:sym typeface="+mn-lt"/>
                  </a:rPr>
                  <a:t> </a:t>
                </a:r>
                <a:r>
                  <a:rPr kumimoji="1" lang="en-US" altLang="zh-CN" sz="1200" dirty="0" smtClean="0">
                    <a:cs typeface="+mn-ea"/>
                    <a:sym typeface="+mn-lt"/>
                  </a:rPr>
                  <a:t>Cabling</a:t>
                </a:r>
                <a:endParaRPr kumimoji="1" lang="en-US" altLang="zh-CN" sz="1200" dirty="0">
                  <a:cs typeface="+mn-ea"/>
                  <a:sym typeface="+mn-lt"/>
                </a:endParaRPr>
              </a:p>
              <a:p>
                <a:pPr>
                  <a:lnSpc>
                    <a:spcPct val="150000"/>
                  </a:lnSpc>
                </a:pPr>
                <a:r>
                  <a:rPr kumimoji="1" lang="en-US" altLang="zh-CN" sz="1200" dirty="0" smtClean="0">
                    <a:cs typeface="+mn-ea"/>
                    <a:sym typeface="+mn-lt"/>
                  </a:rPr>
                  <a:t>200G/400G</a:t>
                </a:r>
                <a:r>
                  <a:rPr kumimoji="1" lang="zh-CN" altLang="en-US" sz="1200" dirty="0" smtClean="0">
                    <a:cs typeface="+mn-ea"/>
                    <a:sym typeface="+mn-lt"/>
                  </a:rPr>
                  <a:t> </a:t>
                </a:r>
                <a:r>
                  <a:rPr kumimoji="1" lang="en-US" altLang="zh-CN" sz="1200" dirty="0" smtClean="0">
                    <a:cs typeface="+mn-ea"/>
                    <a:sym typeface="+mn-lt"/>
                  </a:rPr>
                  <a:t>Cabling</a:t>
                </a:r>
                <a:endParaRPr kumimoji="1" lang="en-US" altLang="zh-CN" sz="1200" dirty="0">
                  <a:cs typeface="+mn-ea"/>
                  <a:sym typeface="+mn-lt"/>
                </a:endParaRPr>
              </a:p>
              <a:p>
                <a:pPr>
                  <a:lnSpc>
                    <a:spcPct val="150000"/>
                  </a:lnSpc>
                </a:pPr>
                <a:r>
                  <a:rPr kumimoji="1" lang="en-US" altLang="zh-CN" sz="1200" dirty="0" smtClean="0">
                    <a:cs typeface="+mn-ea"/>
                    <a:sym typeface="+mn-lt"/>
                  </a:rPr>
                  <a:t>High-density Rack</a:t>
                </a:r>
                <a:endParaRPr kumimoji="1" lang="zh-CN" altLang="en-US" sz="1200" dirty="0" smtClean="0">
                  <a:cs typeface="+mn-ea"/>
                  <a:sym typeface="+mn-lt"/>
                </a:endParaRPr>
              </a:p>
              <a:p>
                <a:pPr>
                  <a:lnSpc>
                    <a:spcPct val="150000"/>
                  </a:lnSpc>
                </a:pPr>
                <a:r>
                  <a:rPr kumimoji="1" lang="en-US" altLang="zh-CN" sz="1200" dirty="0" smtClean="0">
                    <a:cs typeface="+mn-ea"/>
                    <a:sym typeface="+mn-lt"/>
                  </a:rPr>
                  <a:t>MTP/MPO</a:t>
                </a:r>
                <a:r>
                  <a:rPr kumimoji="1" lang="zh-CN" altLang="en-US" sz="1200" dirty="0" smtClean="0">
                    <a:cs typeface="+mn-ea"/>
                    <a:sym typeface="+mn-lt"/>
                  </a:rPr>
                  <a:t> </a:t>
                </a:r>
                <a:r>
                  <a:rPr kumimoji="1" lang="en-US" altLang="zh-CN" sz="1200" dirty="0" smtClean="0">
                    <a:cs typeface="+mn-ea"/>
                    <a:sym typeface="+mn-lt"/>
                  </a:rPr>
                  <a:t>Accessory</a:t>
                </a:r>
                <a:endParaRPr kumimoji="1" lang="zh-CN" altLang="en-US" sz="1200" dirty="0">
                  <a:cs typeface="+mn-ea"/>
                  <a:sym typeface="+mn-lt"/>
                </a:endParaRPr>
              </a:p>
            </p:txBody>
          </p:sp>
        </p:grpSp>
        <p:grpSp>
          <p:nvGrpSpPr>
            <p:cNvPr id="10" name="组合 4"/>
            <p:cNvGrpSpPr/>
            <p:nvPr/>
          </p:nvGrpSpPr>
          <p:grpSpPr>
            <a:xfrm>
              <a:off x="9729" y="6459"/>
              <a:ext cx="3254" cy="2351"/>
              <a:chOff x="6908739" y="1796859"/>
              <a:chExt cx="2066484" cy="1494616"/>
            </a:xfrm>
          </p:grpSpPr>
          <p:sp>
            <p:nvSpPr>
              <p:cNvPr id="43" name="矩形 42"/>
              <p:cNvSpPr/>
              <p:nvPr/>
            </p:nvSpPr>
            <p:spPr>
              <a:xfrm>
                <a:off x="6908739" y="1796859"/>
                <a:ext cx="1082450" cy="307811"/>
              </a:xfrm>
              <a:prstGeom prst="rect">
                <a:avLst/>
              </a:prstGeom>
            </p:spPr>
            <p:txBody>
              <a:bodyPr wrap="none">
                <a:spAutoFit/>
              </a:bodyPr>
              <a:lstStyle/>
              <a:p>
                <a:pPr algn="l">
                  <a:buClrTx/>
                  <a:buSzTx/>
                  <a:buFontTx/>
                </a:pPr>
                <a:r>
                  <a:rPr lang="zh-CN" altLang="en-US" sz="1400" b="1" dirty="0" smtClean="0">
                    <a:solidFill>
                      <a:srgbClr val="404040"/>
                    </a:solidFill>
                    <a:cs typeface="+mn-ea"/>
                    <a:sym typeface="+mn-lt"/>
                  </a:rPr>
                  <a:t>光纤收发器</a:t>
                </a:r>
                <a:endParaRPr lang="zh-CN" altLang="en-US" sz="1400" b="1" dirty="0">
                  <a:solidFill>
                    <a:srgbClr val="404040"/>
                  </a:solidFill>
                  <a:cs typeface="+mn-ea"/>
                  <a:sym typeface="+mn-lt"/>
                </a:endParaRPr>
              </a:p>
            </p:txBody>
          </p:sp>
          <p:sp>
            <p:nvSpPr>
              <p:cNvPr id="44" name="文本框 43"/>
              <p:cNvSpPr txBox="1"/>
              <p:nvPr/>
            </p:nvSpPr>
            <p:spPr>
              <a:xfrm>
                <a:off x="6908739" y="2089859"/>
                <a:ext cx="2066484" cy="1201616"/>
              </a:xfrm>
              <a:prstGeom prst="rect">
                <a:avLst/>
              </a:prstGeom>
              <a:noFill/>
            </p:spPr>
            <p:txBody>
              <a:bodyPr wrap="square" rtlCol="0">
                <a:spAutoFit/>
              </a:bodyPr>
              <a:lstStyle/>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1G</a:t>
                </a:r>
                <a:endPar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10G</a:t>
                </a:r>
                <a:endPar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 BIDI</a:t>
                </a:r>
                <a:endPar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endPar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endParaRPr>
              </a:p>
            </p:txBody>
          </p:sp>
        </p:grpSp>
        <p:grpSp>
          <p:nvGrpSpPr>
            <p:cNvPr id="11" name="组合 6"/>
            <p:cNvGrpSpPr/>
            <p:nvPr/>
          </p:nvGrpSpPr>
          <p:grpSpPr>
            <a:xfrm>
              <a:off x="9853" y="3883"/>
              <a:ext cx="2443" cy="1592"/>
              <a:chOff x="4529330" y="5095147"/>
              <a:chExt cx="1551579" cy="1010982"/>
            </a:xfrm>
          </p:grpSpPr>
          <p:sp>
            <p:nvSpPr>
              <p:cNvPr id="41" name="矩形 40"/>
              <p:cNvSpPr/>
              <p:nvPr/>
            </p:nvSpPr>
            <p:spPr>
              <a:xfrm>
                <a:off x="4529330" y="5367465"/>
                <a:ext cx="1551579" cy="738664"/>
              </a:xfrm>
              <a:prstGeom prst="rect">
                <a:avLst/>
              </a:prstGeom>
            </p:spPr>
            <p:txBody>
              <a:bodyPr wrap="square">
                <a:spAutoFit/>
              </a:bodyPr>
              <a:lstStyle/>
              <a:p>
                <a:r>
                  <a:rPr kumimoji="1" lang="en-US" altLang="zh-CN" sz="1400" dirty="0">
                    <a:cs typeface="+mn-ea"/>
                    <a:sym typeface="+mn-lt"/>
                  </a:rPr>
                  <a:t>12G-SDI</a:t>
                </a:r>
                <a:r>
                  <a:rPr kumimoji="1" lang="zh-CN" altLang="en-US" sz="1400" dirty="0">
                    <a:cs typeface="+mn-ea"/>
                    <a:sym typeface="+mn-lt"/>
                  </a:rPr>
                  <a:t> </a:t>
                </a:r>
                <a:r>
                  <a:rPr kumimoji="1" lang="en-US" altLang="zh-CN" sz="1400" dirty="0">
                    <a:cs typeface="+mn-ea"/>
                    <a:sym typeface="+mn-lt"/>
                  </a:rPr>
                  <a:t>SFP+</a:t>
                </a:r>
                <a:endParaRPr kumimoji="1" lang="en-US" altLang="zh-CN" sz="1400" dirty="0">
                  <a:cs typeface="+mn-ea"/>
                  <a:sym typeface="+mn-lt"/>
                </a:endParaRPr>
              </a:p>
              <a:p>
                <a:r>
                  <a:rPr kumimoji="1" lang="en-US" altLang="zh-CN" sz="1400" dirty="0" smtClean="0">
                    <a:cs typeface="+mn-ea"/>
                    <a:sym typeface="+mn-lt"/>
                  </a:rPr>
                  <a:t>6G-SDI</a:t>
                </a:r>
                <a:r>
                  <a:rPr kumimoji="1" lang="zh-CN" altLang="en-US" sz="1400" dirty="0" smtClean="0">
                    <a:cs typeface="+mn-ea"/>
                    <a:sym typeface="+mn-lt"/>
                  </a:rPr>
                  <a:t> </a:t>
                </a:r>
                <a:r>
                  <a:rPr kumimoji="1" lang="en-US" altLang="zh-CN" sz="1400" dirty="0">
                    <a:cs typeface="+mn-ea"/>
                    <a:sym typeface="+mn-lt"/>
                  </a:rPr>
                  <a:t>SFP+</a:t>
                </a:r>
                <a:endParaRPr kumimoji="1" lang="en-US" altLang="zh-CN" sz="1400" dirty="0">
                  <a:cs typeface="+mn-ea"/>
                  <a:sym typeface="+mn-lt"/>
                </a:endParaRPr>
              </a:p>
              <a:p>
                <a:r>
                  <a:rPr kumimoji="1" lang="en-US" altLang="zh-CN" sz="1400" dirty="0" smtClean="0">
                    <a:cs typeface="+mn-ea"/>
                    <a:sym typeface="+mn-lt"/>
                  </a:rPr>
                  <a:t>3G-SDI</a:t>
                </a:r>
                <a:r>
                  <a:rPr kumimoji="1" lang="zh-CN" altLang="en-US" sz="1400" dirty="0" smtClean="0">
                    <a:cs typeface="+mn-ea"/>
                    <a:sym typeface="+mn-lt"/>
                  </a:rPr>
                  <a:t> </a:t>
                </a:r>
                <a:r>
                  <a:rPr kumimoji="1" lang="en-US" altLang="zh-CN" sz="1400" dirty="0">
                    <a:cs typeface="+mn-ea"/>
                    <a:sym typeface="+mn-lt"/>
                  </a:rPr>
                  <a:t>SFP</a:t>
                </a:r>
                <a:endParaRPr kumimoji="1" lang="en-US" altLang="zh-CN" sz="1400" dirty="0">
                  <a:cs typeface="+mn-ea"/>
                  <a:sym typeface="+mn-lt"/>
                </a:endParaRPr>
              </a:p>
            </p:txBody>
          </p:sp>
          <p:sp>
            <p:nvSpPr>
              <p:cNvPr id="42" name="矩形 41"/>
              <p:cNvSpPr/>
              <p:nvPr/>
            </p:nvSpPr>
            <p:spPr>
              <a:xfrm>
                <a:off x="4539274" y="5095147"/>
                <a:ext cx="1371337" cy="276999"/>
              </a:xfrm>
              <a:prstGeom prst="rect">
                <a:avLst/>
              </a:prstGeom>
            </p:spPr>
            <p:txBody>
              <a:bodyPr wrap="none">
                <a:spAutoFit/>
              </a:bodyPr>
              <a:lstStyle/>
              <a:p>
                <a:r>
                  <a:rPr lang="en-US" altLang="zh-CN" sz="1200" b="1" dirty="0" smtClean="0">
                    <a:solidFill>
                      <a:srgbClr val="404040"/>
                    </a:solidFill>
                    <a:cs typeface="+mn-ea"/>
                    <a:sym typeface="+mn-lt"/>
                  </a:rPr>
                  <a:t>HD Video TRCV</a:t>
                </a:r>
                <a:endParaRPr lang="en-US" altLang="zh-CN" sz="1200" b="1" dirty="0">
                  <a:solidFill>
                    <a:srgbClr val="404040"/>
                  </a:solidFill>
                  <a:cs typeface="+mn-ea"/>
                  <a:sym typeface="+mn-lt"/>
                </a:endParaRPr>
              </a:p>
            </p:txBody>
          </p:sp>
        </p:grpSp>
        <p:grpSp>
          <p:nvGrpSpPr>
            <p:cNvPr id="12" name="组合 11"/>
            <p:cNvGrpSpPr/>
            <p:nvPr/>
          </p:nvGrpSpPr>
          <p:grpSpPr>
            <a:xfrm>
              <a:off x="9831" y="2167"/>
              <a:ext cx="2487" cy="1528"/>
              <a:chOff x="2468253" y="4757792"/>
              <a:chExt cx="1579278" cy="970043"/>
            </a:xfrm>
          </p:grpSpPr>
          <p:sp>
            <p:nvSpPr>
              <p:cNvPr id="39" name="矩形 38"/>
              <p:cNvSpPr/>
              <p:nvPr/>
            </p:nvSpPr>
            <p:spPr>
              <a:xfrm>
                <a:off x="2553856" y="4757792"/>
                <a:ext cx="1071880" cy="306705"/>
              </a:xfrm>
              <a:prstGeom prst="rect">
                <a:avLst/>
              </a:prstGeom>
            </p:spPr>
            <p:txBody>
              <a:bodyPr wrap="none">
                <a:spAutoFit/>
              </a:bodyPr>
              <a:lstStyle/>
              <a:p>
                <a:r>
                  <a:rPr lang="zh-CN" altLang="en-US" sz="1400" b="1" dirty="0">
                    <a:solidFill>
                      <a:srgbClr val="404040"/>
                    </a:solidFill>
                    <a:cs typeface="+mn-ea"/>
                    <a:sym typeface="+mn-lt"/>
                  </a:rPr>
                  <a:t>相干光模块</a:t>
                </a:r>
                <a:endParaRPr lang="zh-CN" altLang="en-US" sz="1400" b="1" dirty="0">
                  <a:solidFill>
                    <a:srgbClr val="404040"/>
                  </a:solidFill>
                  <a:cs typeface="+mn-ea"/>
                  <a:sym typeface="+mn-lt"/>
                </a:endParaRPr>
              </a:p>
            </p:txBody>
          </p:sp>
          <p:sp>
            <p:nvSpPr>
              <p:cNvPr id="40" name="矩形 39"/>
              <p:cNvSpPr/>
              <p:nvPr/>
            </p:nvSpPr>
            <p:spPr>
              <a:xfrm>
                <a:off x="2468253" y="5204615"/>
                <a:ext cx="1579278" cy="523220"/>
              </a:xfrm>
              <a:prstGeom prst="rect">
                <a:avLst/>
              </a:prstGeom>
            </p:spPr>
            <p:txBody>
              <a:bodyPr wrap="none">
                <a:spAutoFit/>
              </a:bodyPr>
              <a:lstStyle/>
              <a:p>
                <a:r>
                  <a:rPr kumimoji="1" lang="en-US" altLang="zh-CN" sz="1400" dirty="0" smtClean="0">
                    <a:cs typeface="+mn-ea"/>
                    <a:sym typeface="+mn-lt"/>
                  </a:rPr>
                  <a:t>200G </a:t>
                </a:r>
                <a:r>
                  <a:rPr kumimoji="1" lang="en-US" altLang="zh-CN" sz="1400" dirty="0">
                    <a:cs typeface="+mn-ea"/>
                    <a:sym typeface="+mn-lt"/>
                  </a:rPr>
                  <a:t>CFP2 DCO</a:t>
                </a:r>
                <a:endParaRPr kumimoji="1" lang="en-US" altLang="zh-CN" sz="1400" dirty="0">
                  <a:cs typeface="+mn-ea"/>
                  <a:sym typeface="+mn-lt"/>
                </a:endParaRPr>
              </a:p>
              <a:p>
                <a:r>
                  <a:rPr kumimoji="1" lang="en-US" altLang="zh-CN" sz="1400" dirty="0">
                    <a:cs typeface="+mn-ea"/>
                    <a:sym typeface="+mn-lt"/>
                  </a:rPr>
                  <a:t>100G CFP DCO</a:t>
                </a:r>
                <a:endParaRPr kumimoji="1" lang="en-US" altLang="zh-CN" sz="1400" dirty="0">
                  <a:cs typeface="+mn-ea"/>
                  <a:sym typeface="+mn-lt"/>
                </a:endParaRPr>
              </a:p>
            </p:txBody>
          </p:sp>
        </p:grpSp>
        <p:pic>
          <p:nvPicPr>
            <p:cNvPr id="13" name="图片 12"/>
            <p:cNvPicPr>
              <a:picLocks noChangeAspect="1"/>
            </p:cNvPicPr>
            <p:nvPr/>
          </p:nvPicPr>
          <p:blipFill>
            <a:blip r:embed="rId1" cstate="screen"/>
            <a:stretch>
              <a:fillRect/>
            </a:stretch>
          </p:blipFill>
          <p:spPr>
            <a:xfrm>
              <a:off x="3302" y="2566"/>
              <a:ext cx="964" cy="610"/>
            </a:xfrm>
            <a:prstGeom prst="rect">
              <a:avLst/>
            </a:prstGeom>
          </p:spPr>
        </p:pic>
        <p:pic>
          <p:nvPicPr>
            <p:cNvPr id="14" name="图片 13"/>
            <p:cNvPicPr>
              <a:picLocks noChangeAspect="1"/>
            </p:cNvPicPr>
            <p:nvPr/>
          </p:nvPicPr>
          <p:blipFill>
            <a:blip r:embed="rId2" cstate="screen"/>
            <a:stretch>
              <a:fillRect/>
            </a:stretch>
          </p:blipFill>
          <p:spPr>
            <a:xfrm>
              <a:off x="3227" y="3227"/>
              <a:ext cx="956" cy="695"/>
            </a:xfrm>
            <a:prstGeom prst="rect">
              <a:avLst/>
            </a:prstGeom>
          </p:spPr>
        </p:pic>
        <p:pic>
          <p:nvPicPr>
            <p:cNvPr id="15" name="图片 14"/>
            <p:cNvPicPr>
              <a:picLocks noChangeAspect="1"/>
            </p:cNvPicPr>
            <p:nvPr/>
          </p:nvPicPr>
          <p:blipFill rotWithShape="1">
            <a:blip r:embed="rId3" cstate="screen"/>
            <a:srcRect b="-1"/>
            <a:stretch>
              <a:fillRect/>
            </a:stretch>
          </p:blipFill>
          <p:spPr>
            <a:xfrm>
              <a:off x="3117" y="4009"/>
              <a:ext cx="1042" cy="737"/>
            </a:xfrm>
            <a:prstGeom prst="rect">
              <a:avLst/>
            </a:prstGeom>
          </p:spPr>
        </p:pic>
        <p:pic>
          <p:nvPicPr>
            <p:cNvPr id="16" name="图片 15"/>
            <p:cNvPicPr>
              <a:picLocks noChangeAspect="1"/>
            </p:cNvPicPr>
            <p:nvPr/>
          </p:nvPicPr>
          <p:blipFill>
            <a:blip r:embed="rId4" cstate="screen"/>
            <a:stretch>
              <a:fillRect/>
            </a:stretch>
          </p:blipFill>
          <p:spPr>
            <a:xfrm>
              <a:off x="3100" y="7666"/>
              <a:ext cx="832" cy="601"/>
            </a:xfrm>
            <a:prstGeom prst="rect">
              <a:avLst/>
            </a:prstGeom>
          </p:spPr>
        </p:pic>
        <p:pic>
          <p:nvPicPr>
            <p:cNvPr id="17" name="图片 16"/>
            <p:cNvPicPr>
              <a:picLocks noChangeAspect="1"/>
            </p:cNvPicPr>
            <p:nvPr/>
          </p:nvPicPr>
          <p:blipFill>
            <a:blip r:embed="rId5" cstate="screen"/>
            <a:stretch>
              <a:fillRect/>
            </a:stretch>
          </p:blipFill>
          <p:spPr>
            <a:xfrm>
              <a:off x="3107" y="4696"/>
              <a:ext cx="1035" cy="662"/>
            </a:xfrm>
            <a:prstGeom prst="rect">
              <a:avLst/>
            </a:prstGeom>
          </p:spPr>
        </p:pic>
        <p:pic>
          <p:nvPicPr>
            <p:cNvPr id="18" name="图片 17"/>
            <p:cNvPicPr>
              <a:picLocks noChangeAspect="1"/>
            </p:cNvPicPr>
            <p:nvPr/>
          </p:nvPicPr>
          <p:blipFill>
            <a:blip r:embed="rId6" cstate="screen"/>
            <a:stretch>
              <a:fillRect/>
            </a:stretch>
          </p:blipFill>
          <p:spPr>
            <a:xfrm>
              <a:off x="3031" y="8548"/>
              <a:ext cx="832" cy="612"/>
            </a:xfrm>
            <a:prstGeom prst="rect">
              <a:avLst/>
            </a:prstGeom>
          </p:spPr>
        </p:pic>
        <p:pic>
          <p:nvPicPr>
            <p:cNvPr id="19" name="图片 18"/>
            <p:cNvPicPr>
              <a:picLocks noChangeAspect="1"/>
            </p:cNvPicPr>
            <p:nvPr/>
          </p:nvPicPr>
          <p:blipFill>
            <a:blip r:embed="rId7" cstate="screen"/>
            <a:stretch>
              <a:fillRect/>
            </a:stretch>
          </p:blipFill>
          <p:spPr>
            <a:xfrm>
              <a:off x="3104" y="7020"/>
              <a:ext cx="962" cy="377"/>
            </a:xfrm>
            <a:prstGeom prst="rect">
              <a:avLst/>
            </a:prstGeom>
          </p:spPr>
        </p:pic>
        <p:pic>
          <p:nvPicPr>
            <p:cNvPr id="20" name="图片 19"/>
            <p:cNvPicPr>
              <a:picLocks noChangeAspect="1"/>
            </p:cNvPicPr>
            <p:nvPr/>
          </p:nvPicPr>
          <p:blipFill>
            <a:blip r:embed="rId8" cstate="screen"/>
            <a:stretch>
              <a:fillRect/>
            </a:stretch>
          </p:blipFill>
          <p:spPr>
            <a:xfrm>
              <a:off x="12491" y="2773"/>
              <a:ext cx="496" cy="363"/>
            </a:xfrm>
            <a:prstGeom prst="rect">
              <a:avLst/>
            </a:prstGeom>
          </p:spPr>
        </p:pic>
        <p:pic>
          <p:nvPicPr>
            <p:cNvPr id="21" name="图片 20"/>
            <p:cNvPicPr>
              <a:picLocks noChangeAspect="1"/>
            </p:cNvPicPr>
            <p:nvPr/>
          </p:nvPicPr>
          <p:blipFill>
            <a:blip r:embed="rId9" cstate="screen">
              <a:extLst>
                <a:ext uri="{BEBA8EAE-BF5A-486C-A8C5-ECC9F3942E4B}">
                  <a14:imgProps xmlns:a14="http://schemas.microsoft.com/office/drawing/2010/main">
                    <a14:imgLayer r:embed="rId10">
                      <a14:imgEffect>
                        <a14:brightnessContrast contrast="20000"/>
                      </a14:imgEffect>
                    </a14:imgLayer>
                  </a14:imgProps>
                </a:ext>
              </a:extLst>
            </a:blip>
            <a:stretch>
              <a:fillRect/>
            </a:stretch>
          </p:blipFill>
          <p:spPr>
            <a:xfrm>
              <a:off x="12337" y="3148"/>
              <a:ext cx="835" cy="565"/>
            </a:xfrm>
            <a:prstGeom prst="rect">
              <a:avLst/>
            </a:prstGeom>
          </p:spPr>
        </p:pic>
        <p:pic>
          <p:nvPicPr>
            <p:cNvPr id="22" name="图片 21"/>
            <p:cNvPicPr>
              <a:picLocks noChangeAspect="1"/>
            </p:cNvPicPr>
            <p:nvPr/>
          </p:nvPicPr>
          <p:blipFill>
            <a:blip r:embed="rId11" cstate="screen"/>
            <a:stretch>
              <a:fillRect/>
            </a:stretch>
          </p:blipFill>
          <p:spPr>
            <a:xfrm>
              <a:off x="12373" y="4181"/>
              <a:ext cx="733" cy="458"/>
            </a:xfrm>
            <a:prstGeom prst="rect">
              <a:avLst/>
            </a:prstGeom>
          </p:spPr>
        </p:pic>
        <p:pic>
          <p:nvPicPr>
            <p:cNvPr id="23" name="图片 22"/>
            <p:cNvPicPr>
              <a:picLocks noChangeAspect="1"/>
            </p:cNvPicPr>
            <p:nvPr/>
          </p:nvPicPr>
          <p:blipFill>
            <a:blip r:embed="rId12" cstate="screen"/>
            <a:stretch>
              <a:fillRect/>
            </a:stretch>
          </p:blipFill>
          <p:spPr>
            <a:xfrm>
              <a:off x="12400" y="4830"/>
              <a:ext cx="583" cy="380"/>
            </a:xfrm>
            <a:prstGeom prst="rect">
              <a:avLst/>
            </a:prstGeom>
          </p:spPr>
        </p:pic>
        <p:pic>
          <p:nvPicPr>
            <p:cNvPr id="24" name="图片 23"/>
            <p:cNvPicPr>
              <a:picLocks noChangeAspect="1"/>
            </p:cNvPicPr>
            <p:nvPr/>
          </p:nvPicPr>
          <p:blipFill>
            <a:blip r:embed="rId13" cstate="screen"/>
            <a:stretch>
              <a:fillRect/>
            </a:stretch>
          </p:blipFill>
          <p:spPr>
            <a:xfrm>
              <a:off x="7998" y="6767"/>
              <a:ext cx="580" cy="459"/>
            </a:xfrm>
            <a:prstGeom prst="rect">
              <a:avLst/>
            </a:prstGeom>
          </p:spPr>
        </p:pic>
        <p:pic>
          <p:nvPicPr>
            <p:cNvPr id="25" name="图片 24"/>
            <p:cNvPicPr>
              <a:picLocks noChangeAspect="1"/>
            </p:cNvPicPr>
            <p:nvPr/>
          </p:nvPicPr>
          <p:blipFill>
            <a:blip r:embed="rId14" cstate="screen"/>
            <a:stretch>
              <a:fillRect/>
            </a:stretch>
          </p:blipFill>
          <p:spPr>
            <a:xfrm>
              <a:off x="7921" y="7460"/>
              <a:ext cx="734" cy="621"/>
            </a:xfrm>
            <a:prstGeom prst="rect">
              <a:avLst/>
            </a:prstGeom>
          </p:spPr>
        </p:pic>
        <p:pic>
          <p:nvPicPr>
            <p:cNvPr id="26" name="图片 25"/>
            <p:cNvPicPr>
              <a:picLocks noChangeAspect="1"/>
            </p:cNvPicPr>
            <p:nvPr/>
          </p:nvPicPr>
          <p:blipFill>
            <a:blip r:embed="rId15" cstate="screen"/>
            <a:stretch>
              <a:fillRect/>
            </a:stretch>
          </p:blipFill>
          <p:spPr>
            <a:xfrm>
              <a:off x="8043" y="8136"/>
              <a:ext cx="734" cy="412"/>
            </a:xfrm>
            <a:prstGeom prst="rect">
              <a:avLst/>
            </a:prstGeom>
          </p:spPr>
        </p:pic>
        <p:pic>
          <p:nvPicPr>
            <p:cNvPr id="27" name="图片 26"/>
            <p:cNvPicPr>
              <a:picLocks noChangeAspect="1"/>
            </p:cNvPicPr>
            <p:nvPr/>
          </p:nvPicPr>
          <p:blipFill>
            <a:blip r:embed="rId16" cstate="screen"/>
            <a:stretch>
              <a:fillRect/>
            </a:stretch>
          </p:blipFill>
          <p:spPr>
            <a:xfrm>
              <a:off x="7880" y="8705"/>
              <a:ext cx="933" cy="300"/>
            </a:xfrm>
            <a:prstGeom prst="rect">
              <a:avLst/>
            </a:prstGeom>
          </p:spPr>
        </p:pic>
        <p:pic>
          <p:nvPicPr>
            <p:cNvPr id="28" name="图片 27"/>
            <p:cNvPicPr>
              <a:picLocks noChangeAspect="1"/>
            </p:cNvPicPr>
            <p:nvPr/>
          </p:nvPicPr>
          <p:blipFill>
            <a:blip r:embed="rId17" cstate="screen"/>
            <a:stretch>
              <a:fillRect/>
            </a:stretch>
          </p:blipFill>
          <p:spPr>
            <a:xfrm>
              <a:off x="7820" y="4301"/>
              <a:ext cx="1129" cy="802"/>
            </a:xfrm>
            <a:prstGeom prst="rect">
              <a:avLst/>
            </a:prstGeom>
          </p:spPr>
        </p:pic>
        <p:pic>
          <p:nvPicPr>
            <p:cNvPr id="29" name="图片 28"/>
            <p:cNvPicPr>
              <a:picLocks noChangeAspect="1"/>
            </p:cNvPicPr>
            <p:nvPr/>
          </p:nvPicPr>
          <p:blipFill>
            <a:blip r:embed="rId18" cstate="screen"/>
            <a:stretch>
              <a:fillRect/>
            </a:stretch>
          </p:blipFill>
          <p:spPr>
            <a:xfrm>
              <a:off x="8117" y="2823"/>
              <a:ext cx="862" cy="581"/>
            </a:xfrm>
            <a:prstGeom prst="rect">
              <a:avLst/>
            </a:prstGeom>
          </p:spPr>
        </p:pic>
        <p:pic>
          <p:nvPicPr>
            <p:cNvPr id="30" name="图片 29"/>
            <p:cNvPicPr>
              <a:picLocks noChangeAspect="1"/>
            </p:cNvPicPr>
            <p:nvPr/>
          </p:nvPicPr>
          <p:blipFill>
            <a:blip r:embed="rId19" cstate="screen"/>
            <a:stretch>
              <a:fillRect/>
            </a:stretch>
          </p:blipFill>
          <p:spPr>
            <a:xfrm>
              <a:off x="8070" y="3559"/>
              <a:ext cx="869" cy="562"/>
            </a:xfrm>
            <a:prstGeom prst="rect">
              <a:avLst/>
            </a:prstGeom>
          </p:spPr>
        </p:pic>
        <p:sp>
          <p:nvSpPr>
            <p:cNvPr id="34" name="圆角矩形 33"/>
            <p:cNvSpPr/>
            <p:nvPr/>
          </p:nvSpPr>
          <p:spPr>
            <a:xfrm>
              <a:off x="5112" y="1886"/>
              <a:ext cx="3969" cy="3742"/>
            </a:xfrm>
            <a:prstGeom prst="roundRect">
              <a:avLst/>
            </a:prstGeom>
            <a:noFill/>
            <a:ln>
              <a:solidFill>
                <a:srgbClr val="ED0505"/>
              </a:solidFill>
            </a:ln>
          </p:spPr>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5" name="圆角矩形 34"/>
            <p:cNvSpPr/>
            <p:nvPr/>
          </p:nvSpPr>
          <p:spPr>
            <a:xfrm>
              <a:off x="9582" y="1886"/>
              <a:ext cx="3969" cy="3742"/>
            </a:xfrm>
            <a:prstGeom prst="roundRect">
              <a:avLst/>
            </a:prstGeom>
            <a:noFill/>
            <a:ln>
              <a:solidFill>
                <a:srgbClr val="ED0505"/>
              </a:solidFill>
            </a:ln>
          </p:spPr>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6" name="圆角矩形 35"/>
            <p:cNvSpPr/>
            <p:nvPr/>
          </p:nvSpPr>
          <p:spPr>
            <a:xfrm>
              <a:off x="623" y="5980"/>
              <a:ext cx="3969" cy="3742"/>
            </a:xfrm>
            <a:prstGeom prst="roundRect">
              <a:avLst/>
            </a:prstGeom>
            <a:noFill/>
            <a:ln>
              <a:solidFill>
                <a:srgbClr val="ED0505"/>
              </a:solidFill>
            </a:ln>
          </p:spPr>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7" name="圆角矩形 36"/>
            <p:cNvSpPr/>
            <p:nvPr/>
          </p:nvSpPr>
          <p:spPr>
            <a:xfrm>
              <a:off x="5107" y="5980"/>
              <a:ext cx="3969" cy="3742"/>
            </a:xfrm>
            <a:prstGeom prst="roundRect">
              <a:avLst/>
            </a:prstGeom>
            <a:noFill/>
            <a:ln>
              <a:solidFill>
                <a:srgbClr val="ED0505"/>
              </a:solidFill>
            </a:ln>
          </p:spPr>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8" name="圆角矩形 37"/>
            <p:cNvSpPr/>
            <p:nvPr/>
          </p:nvSpPr>
          <p:spPr>
            <a:xfrm>
              <a:off x="9582" y="5980"/>
              <a:ext cx="3969" cy="3742"/>
            </a:xfrm>
            <a:prstGeom prst="roundRect">
              <a:avLst/>
            </a:prstGeom>
            <a:noFill/>
            <a:ln>
              <a:solidFill>
                <a:srgbClr val="ED0505"/>
              </a:solidFill>
            </a:ln>
          </p:spPr>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grpSp>
      <p:pic>
        <p:nvPicPr>
          <p:cNvPr id="3" name="图片 2"/>
          <p:cNvPicPr>
            <a:picLocks noChangeAspect="1"/>
          </p:cNvPicPr>
          <p:nvPr/>
        </p:nvPicPr>
        <p:blipFill>
          <a:blip r:embed="rId20"/>
          <a:stretch>
            <a:fillRect/>
          </a:stretch>
        </p:blipFill>
        <p:spPr>
          <a:xfrm>
            <a:off x="8933162" y="4620782"/>
            <a:ext cx="547317" cy="387683"/>
          </a:xfrm>
          <a:prstGeom prst="rect">
            <a:avLst/>
          </a:prstGeom>
        </p:spPr>
      </p:pic>
      <p:pic>
        <p:nvPicPr>
          <p:cNvPr id="53" name="图片 52"/>
          <p:cNvPicPr>
            <a:picLocks noChangeAspect="1"/>
          </p:cNvPicPr>
          <p:nvPr/>
        </p:nvPicPr>
        <p:blipFill>
          <a:blip r:embed="rId20"/>
          <a:stretch>
            <a:fillRect/>
          </a:stretch>
        </p:blipFill>
        <p:spPr>
          <a:xfrm>
            <a:off x="8933162" y="5038143"/>
            <a:ext cx="547317" cy="387683"/>
          </a:xfrm>
          <a:prstGeom prst="rect">
            <a:avLst/>
          </a:prstGeom>
        </p:spPr>
      </p:pic>
      <p:pic>
        <p:nvPicPr>
          <p:cNvPr id="54" name="图片 53"/>
          <p:cNvPicPr>
            <a:picLocks noChangeAspect="1"/>
          </p:cNvPicPr>
          <p:nvPr/>
        </p:nvPicPr>
        <p:blipFill>
          <a:blip r:embed="rId20"/>
          <a:stretch>
            <a:fillRect/>
          </a:stretch>
        </p:blipFill>
        <p:spPr>
          <a:xfrm>
            <a:off x="8933161" y="5461144"/>
            <a:ext cx="547317" cy="38768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100G</a:t>
            </a:r>
            <a:r>
              <a:rPr lang="zh-CN" altLang="en-US" dirty="0" smtClean="0"/>
              <a:t>系列</a:t>
            </a:r>
            <a:endParaRPr lang="zh-CN" altLang="en-US" dirty="0"/>
          </a:p>
        </p:txBody>
      </p:sp>
      <p:graphicFrame>
        <p:nvGraphicFramePr>
          <p:cNvPr id="4" name="内容占位符 3"/>
          <p:cNvGraphicFramePr>
            <a:graphicFrameLocks noGrp="1"/>
          </p:cNvGraphicFramePr>
          <p:nvPr>
            <p:ph idx="1"/>
          </p:nvPr>
        </p:nvGraphicFramePr>
        <p:xfrm>
          <a:off x="1759220" y="1063487"/>
          <a:ext cx="9243396" cy="5131105"/>
        </p:xfrm>
        <a:graphic>
          <a:graphicData uri="http://schemas.openxmlformats.org/drawingml/2006/table">
            <a:tbl>
              <a:tblPr/>
              <a:tblGrid>
                <a:gridCol w="1540566"/>
                <a:gridCol w="1540566"/>
                <a:gridCol w="1540566"/>
                <a:gridCol w="1540566"/>
                <a:gridCol w="1401420"/>
                <a:gridCol w="1679712"/>
              </a:tblGrid>
              <a:tr h="287513">
                <a:tc>
                  <a:txBody>
                    <a:bodyPr/>
                    <a:lstStyle/>
                    <a:p>
                      <a:pPr algn="ctr"/>
                      <a:r>
                        <a:rPr lang="zh-CN" altLang="en-US" sz="1200" b="0">
                          <a:solidFill>
                            <a:srgbClr val="616265"/>
                          </a:solidFill>
                          <a:effectLst/>
                        </a:rPr>
                        <a:t>标准</a:t>
                      </a:r>
                      <a:endParaRPr lang="zh-CN" altLang="en-US" sz="1200" b="0">
                        <a:solidFill>
                          <a:srgbClr val="616265"/>
                        </a:solidFill>
                        <a:effectLst/>
                      </a:endParaRPr>
                    </a:p>
                  </a:txBody>
                  <a:tcPr marL="62917" marR="62917" marT="31458" marB="31458"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7F7F7"/>
                    </a:solidFill>
                  </a:tcPr>
                </a:tc>
                <a:tc>
                  <a:txBody>
                    <a:bodyPr/>
                    <a:lstStyle/>
                    <a:p>
                      <a:pPr algn="ctr"/>
                      <a:r>
                        <a:rPr lang="zh-CN" altLang="en-US" sz="1200" b="0">
                          <a:solidFill>
                            <a:srgbClr val="616265"/>
                          </a:solidFill>
                          <a:effectLst/>
                        </a:rPr>
                        <a:t>定制机构</a:t>
                      </a:r>
                      <a:endParaRPr lang="zh-CN" altLang="en-US" sz="1200" b="0">
                        <a:solidFill>
                          <a:srgbClr val="616265"/>
                        </a:solidFill>
                        <a:effectLst/>
                      </a:endParaRPr>
                    </a:p>
                  </a:txBody>
                  <a:tcPr marL="62917" marR="62917" marT="31458" marB="31458"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7F7F7"/>
                    </a:solidFill>
                  </a:tcPr>
                </a:tc>
                <a:tc>
                  <a:txBody>
                    <a:bodyPr/>
                    <a:lstStyle/>
                    <a:p>
                      <a:pPr algn="ctr"/>
                      <a:r>
                        <a:rPr lang="zh-CN" altLang="en-US" sz="1200" b="0">
                          <a:solidFill>
                            <a:srgbClr val="616265"/>
                          </a:solidFill>
                          <a:effectLst/>
                        </a:rPr>
                        <a:t>连接器</a:t>
                      </a:r>
                      <a:endParaRPr lang="zh-CN" altLang="en-US" sz="1200" b="0">
                        <a:solidFill>
                          <a:srgbClr val="616265"/>
                        </a:solidFill>
                        <a:effectLst/>
                      </a:endParaRPr>
                    </a:p>
                  </a:txBody>
                  <a:tcPr marL="62917" marR="62917" marT="31458" marB="31458"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7F7F7"/>
                    </a:solidFill>
                  </a:tcPr>
                </a:tc>
                <a:tc>
                  <a:txBody>
                    <a:bodyPr/>
                    <a:lstStyle/>
                    <a:p>
                      <a:pPr algn="ctr"/>
                      <a:r>
                        <a:rPr lang="zh-CN" altLang="en-US" sz="1200" b="0">
                          <a:solidFill>
                            <a:srgbClr val="616265"/>
                          </a:solidFill>
                          <a:effectLst/>
                        </a:rPr>
                        <a:t>光纤类型</a:t>
                      </a:r>
                      <a:endParaRPr lang="zh-CN" altLang="en-US" sz="1200" b="0">
                        <a:solidFill>
                          <a:srgbClr val="616265"/>
                        </a:solidFill>
                        <a:effectLst/>
                      </a:endParaRPr>
                    </a:p>
                  </a:txBody>
                  <a:tcPr marL="62917" marR="62917" marT="31458" marB="31458"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7F7F7"/>
                    </a:solidFill>
                  </a:tcPr>
                </a:tc>
                <a:tc>
                  <a:txBody>
                    <a:bodyPr/>
                    <a:lstStyle/>
                    <a:p>
                      <a:pPr algn="ctr"/>
                      <a:r>
                        <a:rPr lang="zh-CN" altLang="en-US" sz="1200" b="0">
                          <a:solidFill>
                            <a:srgbClr val="616265"/>
                          </a:solidFill>
                          <a:effectLst/>
                        </a:rPr>
                        <a:t>中心波长</a:t>
                      </a:r>
                      <a:endParaRPr lang="zh-CN" altLang="en-US" sz="1200" b="0">
                        <a:solidFill>
                          <a:srgbClr val="616265"/>
                        </a:solidFill>
                        <a:effectLst/>
                      </a:endParaRPr>
                    </a:p>
                  </a:txBody>
                  <a:tcPr marL="62917" marR="62917" marT="31458" marB="31458"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7F7F7"/>
                    </a:solidFill>
                  </a:tcPr>
                </a:tc>
                <a:tc>
                  <a:txBody>
                    <a:bodyPr/>
                    <a:lstStyle/>
                    <a:p>
                      <a:pPr algn="ctr"/>
                      <a:r>
                        <a:rPr lang="zh-CN" altLang="en-US" sz="1200" b="0">
                          <a:solidFill>
                            <a:srgbClr val="616265"/>
                          </a:solidFill>
                          <a:effectLst/>
                        </a:rPr>
                        <a:t>传输距离</a:t>
                      </a:r>
                      <a:endParaRPr lang="zh-CN" altLang="en-US" sz="1200" b="0">
                        <a:solidFill>
                          <a:srgbClr val="616265"/>
                        </a:solidFill>
                        <a:effectLst/>
                      </a:endParaRPr>
                    </a:p>
                  </a:txBody>
                  <a:tcPr marL="62917" marR="62917" marT="31458" marB="31458"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7F7F7"/>
                    </a:solidFill>
                  </a:tcPr>
                </a:tc>
              </a:tr>
              <a:tr h="712408">
                <a:tc>
                  <a:txBody>
                    <a:bodyPr/>
                    <a:lstStyle/>
                    <a:p>
                      <a:pPr algn="ctr" latinLnBrk="0"/>
                      <a:r>
                        <a:rPr lang="en-US" sz="1200" b="0" i="0">
                          <a:solidFill>
                            <a:srgbClr val="232323"/>
                          </a:solidFill>
                          <a:effectLst/>
                        </a:rPr>
                        <a:t>100GBASE-SR10</a:t>
                      </a:r>
                      <a:endParaRPr lang="en-US" sz="1200" b="0" i="0">
                        <a:solidFill>
                          <a:srgbClr val="232323"/>
                        </a:solidFill>
                        <a:effectLst/>
                      </a:endParaRPr>
                    </a:p>
                  </a:txBody>
                  <a:tcPr marL="60400" marR="60400" marT="30200" marB="30200" anchor="ctr">
                    <a:lnL>
                      <a:noFill/>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sz="1200" b="0" i="0">
                          <a:solidFill>
                            <a:srgbClr val="232323"/>
                          </a:solidFill>
                          <a:effectLst/>
                        </a:rPr>
                        <a:t>IEEE</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altLang="zh-CN" sz="1200" b="0" i="0">
                          <a:solidFill>
                            <a:srgbClr val="232323"/>
                          </a:solidFill>
                          <a:effectLst/>
                        </a:rPr>
                        <a:t>24</a:t>
                      </a:r>
                      <a:r>
                        <a:rPr lang="zh-CN" altLang="en-US" sz="1200" b="0" i="0">
                          <a:solidFill>
                            <a:srgbClr val="232323"/>
                          </a:solidFill>
                          <a:effectLst/>
                        </a:rPr>
                        <a:t>芯</a:t>
                      </a:r>
                      <a:r>
                        <a:rPr lang="en-US" sz="1200" b="0" i="0">
                          <a:solidFill>
                            <a:srgbClr val="232323"/>
                          </a:solidFill>
                          <a:effectLst/>
                        </a:rPr>
                        <a:t>MPO</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zh-CN" altLang="en-US" sz="1200" b="0" i="0">
                          <a:solidFill>
                            <a:srgbClr val="232323"/>
                          </a:solidFill>
                          <a:effectLst/>
                        </a:rPr>
                        <a:t>并行多模光纤，</a:t>
                      </a:r>
                      <a:r>
                        <a:rPr lang="en-US" altLang="zh-CN" sz="1200" b="0" i="0">
                          <a:solidFill>
                            <a:srgbClr val="232323"/>
                          </a:solidFill>
                          <a:effectLst/>
                        </a:rPr>
                        <a:t>10</a:t>
                      </a:r>
                      <a:r>
                        <a:rPr lang="zh-CN" altLang="en-US" sz="1200" b="0" i="0">
                          <a:solidFill>
                            <a:srgbClr val="232323"/>
                          </a:solidFill>
                          <a:effectLst/>
                        </a:rPr>
                        <a:t>收</a:t>
                      </a:r>
                      <a:r>
                        <a:rPr lang="en-US" altLang="zh-CN" sz="1200" b="0" i="0">
                          <a:solidFill>
                            <a:srgbClr val="232323"/>
                          </a:solidFill>
                          <a:effectLst/>
                        </a:rPr>
                        <a:t>10</a:t>
                      </a:r>
                      <a:r>
                        <a:rPr lang="zh-CN" altLang="en-US" sz="1200" b="0" i="0">
                          <a:solidFill>
                            <a:srgbClr val="232323"/>
                          </a:solidFill>
                          <a:effectLst/>
                        </a:rPr>
                        <a:t>发，</a:t>
                      </a:r>
                      <a:endParaRPr lang="zh-CN" alt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sz="1200" b="0" i="0">
                          <a:solidFill>
                            <a:srgbClr val="232323"/>
                          </a:solidFill>
                          <a:effectLst/>
                        </a:rPr>
                        <a:t>850nm</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sz="1200" b="0" i="0">
                          <a:solidFill>
                            <a:srgbClr val="232323"/>
                          </a:solidFill>
                          <a:effectLst/>
                        </a:rPr>
                        <a:t>OM3（100m）&amp; OM4（150m）</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r>
              <a:tr h="498490">
                <a:tc>
                  <a:txBody>
                    <a:bodyPr/>
                    <a:lstStyle/>
                    <a:p>
                      <a:pPr algn="ctr" latinLnBrk="0"/>
                      <a:r>
                        <a:rPr lang="en-US" sz="1200" b="0" i="0">
                          <a:solidFill>
                            <a:srgbClr val="232323"/>
                          </a:solidFill>
                          <a:effectLst/>
                        </a:rPr>
                        <a:t>100GBASE-SR4</a:t>
                      </a:r>
                      <a:endParaRPr lang="en-US" sz="1200" b="0" i="0">
                        <a:solidFill>
                          <a:srgbClr val="232323"/>
                        </a:solidFill>
                        <a:effectLst/>
                      </a:endParaRPr>
                    </a:p>
                  </a:txBody>
                  <a:tcPr marL="60400" marR="60400" marT="30200" marB="30200" anchor="ctr">
                    <a:lnL>
                      <a:noFill/>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sz="1200" b="0" i="0">
                          <a:solidFill>
                            <a:srgbClr val="232323"/>
                          </a:solidFill>
                          <a:effectLst/>
                        </a:rPr>
                        <a:t>IEEE</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altLang="zh-CN" sz="1200" b="0" i="0">
                          <a:solidFill>
                            <a:srgbClr val="232323"/>
                          </a:solidFill>
                          <a:effectLst/>
                        </a:rPr>
                        <a:t>12</a:t>
                      </a:r>
                      <a:r>
                        <a:rPr lang="zh-CN" altLang="en-US" sz="1200" b="0" i="0">
                          <a:solidFill>
                            <a:srgbClr val="232323"/>
                          </a:solidFill>
                          <a:effectLst/>
                        </a:rPr>
                        <a:t>芯</a:t>
                      </a:r>
                      <a:r>
                        <a:rPr lang="en-US" sz="1200" b="0" i="0">
                          <a:solidFill>
                            <a:srgbClr val="232323"/>
                          </a:solidFill>
                          <a:effectLst/>
                        </a:rPr>
                        <a:t>MPO</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zh-CN" altLang="en-US" sz="1200" b="0" i="0">
                          <a:solidFill>
                            <a:srgbClr val="232323"/>
                          </a:solidFill>
                          <a:effectLst/>
                        </a:rPr>
                        <a:t>并行多模光纤，</a:t>
                      </a:r>
                      <a:r>
                        <a:rPr lang="en-US" altLang="zh-CN" sz="1200" b="0" i="0">
                          <a:solidFill>
                            <a:srgbClr val="232323"/>
                          </a:solidFill>
                          <a:effectLst/>
                        </a:rPr>
                        <a:t>4</a:t>
                      </a:r>
                      <a:r>
                        <a:rPr lang="zh-CN" altLang="en-US" sz="1200" b="0" i="0">
                          <a:solidFill>
                            <a:srgbClr val="232323"/>
                          </a:solidFill>
                          <a:effectLst/>
                        </a:rPr>
                        <a:t>收</a:t>
                      </a:r>
                      <a:r>
                        <a:rPr lang="en-US" altLang="zh-CN" sz="1200" b="0" i="0">
                          <a:solidFill>
                            <a:srgbClr val="232323"/>
                          </a:solidFill>
                          <a:effectLst/>
                        </a:rPr>
                        <a:t>4</a:t>
                      </a:r>
                      <a:r>
                        <a:rPr lang="zh-CN" altLang="en-US" sz="1200" b="0" i="0">
                          <a:solidFill>
                            <a:srgbClr val="232323"/>
                          </a:solidFill>
                          <a:effectLst/>
                        </a:rPr>
                        <a:t>发，</a:t>
                      </a:r>
                      <a:endParaRPr lang="zh-CN" alt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sz="1200" b="0" i="0" dirty="0">
                          <a:solidFill>
                            <a:srgbClr val="232323"/>
                          </a:solidFill>
                          <a:effectLst/>
                        </a:rPr>
                        <a:t>850nm</a:t>
                      </a:r>
                      <a:endParaRPr lang="en-US" sz="1200" b="0" i="0" dirty="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sz="1200" b="0" i="0">
                          <a:solidFill>
                            <a:srgbClr val="232323"/>
                          </a:solidFill>
                          <a:effectLst/>
                        </a:rPr>
                        <a:t>OM4：150m</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r>
              <a:tr h="498490">
                <a:tc>
                  <a:txBody>
                    <a:bodyPr/>
                    <a:lstStyle/>
                    <a:p>
                      <a:pPr algn="ctr" latinLnBrk="0"/>
                      <a:r>
                        <a:rPr lang="en-US" sz="1200" b="0" i="0">
                          <a:solidFill>
                            <a:srgbClr val="232323"/>
                          </a:solidFill>
                          <a:effectLst/>
                        </a:rPr>
                        <a:t>100GBASE-LR4</a:t>
                      </a:r>
                      <a:endParaRPr lang="en-US" sz="1200" b="0" i="0">
                        <a:solidFill>
                          <a:srgbClr val="232323"/>
                        </a:solidFill>
                        <a:effectLst/>
                      </a:endParaRPr>
                    </a:p>
                  </a:txBody>
                  <a:tcPr marL="60400" marR="60400" marT="30200" marB="30200" anchor="ctr">
                    <a:lnL>
                      <a:noFill/>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sz="1200" b="0" i="0">
                          <a:solidFill>
                            <a:srgbClr val="232323"/>
                          </a:solidFill>
                          <a:effectLst/>
                        </a:rPr>
                        <a:t>IEEE</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zh-CN" altLang="en-US" sz="1200" b="0" i="0">
                          <a:solidFill>
                            <a:srgbClr val="232323"/>
                          </a:solidFill>
                          <a:effectLst/>
                        </a:rPr>
                        <a:t>双工</a:t>
                      </a:r>
                      <a:r>
                        <a:rPr lang="en-US" sz="1200" b="0" i="0">
                          <a:solidFill>
                            <a:srgbClr val="232323"/>
                          </a:solidFill>
                          <a:effectLst/>
                        </a:rPr>
                        <a:t>LC</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zh-CN" altLang="en-US" sz="1200" b="0" i="0">
                          <a:solidFill>
                            <a:srgbClr val="232323"/>
                          </a:solidFill>
                          <a:effectLst/>
                        </a:rPr>
                        <a:t>单模光纤，</a:t>
                      </a:r>
                      <a:r>
                        <a:rPr lang="en-US" altLang="zh-CN" sz="1200" b="0" i="0">
                          <a:solidFill>
                            <a:srgbClr val="232323"/>
                          </a:solidFill>
                          <a:effectLst/>
                        </a:rPr>
                        <a:t>4</a:t>
                      </a:r>
                      <a:r>
                        <a:rPr lang="el-GR" sz="1200" b="0" i="0">
                          <a:solidFill>
                            <a:srgbClr val="232323"/>
                          </a:solidFill>
                          <a:effectLst/>
                        </a:rPr>
                        <a:t>λ×25</a:t>
                      </a:r>
                      <a:r>
                        <a:rPr lang="en-US" sz="1200" b="0" i="0">
                          <a:solidFill>
                            <a:srgbClr val="232323"/>
                          </a:solidFill>
                          <a:effectLst/>
                        </a:rPr>
                        <a:t>G WDM</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sz="1200" b="0" i="0">
                          <a:solidFill>
                            <a:srgbClr val="232323"/>
                          </a:solidFill>
                          <a:effectLst/>
                        </a:rPr>
                        <a:t>1310nm</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sz="1200" b="0" i="0">
                          <a:solidFill>
                            <a:srgbClr val="232323"/>
                          </a:solidFill>
                          <a:effectLst/>
                        </a:rPr>
                        <a:t>10km</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r>
              <a:tr h="498490">
                <a:tc>
                  <a:txBody>
                    <a:bodyPr/>
                    <a:lstStyle/>
                    <a:p>
                      <a:pPr algn="ctr" latinLnBrk="0"/>
                      <a:r>
                        <a:rPr lang="en-US" sz="1200" b="0" i="0">
                          <a:solidFill>
                            <a:srgbClr val="232323"/>
                          </a:solidFill>
                          <a:effectLst/>
                        </a:rPr>
                        <a:t>100GBASE-ER4</a:t>
                      </a:r>
                      <a:endParaRPr lang="en-US" sz="1200" b="0" i="0">
                        <a:solidFill>
                          <a:srgbClr val="232323"/>
                        </a:solidFill>
                        <a:effectLst/>
                      </a:endParaRPr>
                    </a:p>
                  </a:txBody>
                  <a:tcPr marL="60400" marR="60400" marT="30200" marB="30200" anchor="ctr">
                    <a:lnL>
                      <a:noFill/>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sz="1200" b="0" i="0">
                          <a:solidFill>
                            <a:srgbClr val="232323"/>
                          </a:solidFill>
                          <a:effectLst/>
                        </a:rPr>
                        <a:t>IEEE</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altLang="zh-CN" sz="1200" b="0" i="0">
                          <a:solidFill>
                            <a:srgbClr val="232323"/>
                          </a:solidFill>
                          <a:effectLst/>
                        </a:rPr>
                        <a:t>12</a:t>
                      </a:r>
                      <a:r>
                        <a:rPr lang="zh-CN" altLang="en-US" sz="1200" b="0" i="0">
                          <a:solidFill>
                            <a:srgbClr val="232323"/>
                          </a:solidFill>
                          <a:effectLst/>
                        </a:rPr>
                        <a:t>芯</a:t>
                      </a:r>
                      <a:r>
                        <a:rPr lang="en-US" sz="1200" b="0" i="0">
                          <a:solidFill>
                            <a:srgbClr val="232323"/>
                          </a:solidFill>
                          <a:effectLst/>
                        </a:rPr>
                        <a:t>MPO</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zh-CN" altLang="en-US" sz="1200" b="0" i="0">
                          <a:solidFill>
                            <a:srgbClr val="232323"/>
                          </a:solidFill>
                          <a:effectLst/>
                        </a:rPr>
                        <a:t>并行多模光纤，</a:t>
                      </a:r>
                      <a:r>
                        <a:rPr lang="en-US" altLang="zh-CN" sz="1200" b="0" i="0">
                          <a:solidFill>
                            <a:srgbClr val="232323"/>
                          </a:solidFill>
                          <a:effectLst/>
                        </a:rPr>
                        <a:t>4</a:t>
                      </a:r>
                      <a:r>
                        <a:rPr lang="zh-CN" altLang="en-US" sz="1200" b="0" i="0">
                          <a:solidFill>
                            <a:srgbClr val="232323"/>
                          </a:solidFill>
                          <a:effectLst/>
                        </a:rPr>
                        <a:t>收</a:t>
                      </a:r>
                      <a:r>
                        <a:rPr lang="en-US" altLang="zh-CN" sz="1200" b="0" i="0">
                          <a:solidFill>
                            <a:srgbClr val="232323"/>
                          </a:solidFill>
                          <a:effectLst/>
                        </a:rPr>
                        <a:t>4</a:t>
                      </a:r>
                      <a:r>
                        <a:rPr lang="zh-CN" altLang="en-US" sz="1200" b="0" i="0">
                          <a:solidFill>
                            <a:srgbClr val="232323"/>
                          </a:solidFill>
                          <a:effectLst/>
                        </a:rPr>
                        <a:t>发，</a:t>
                      </a:r>
                      <a:endParaRPr lang="zh-CN" alt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sz="1200" b="0" i="0">
                          <a:solidFill>
                            <a:srgbClr val="232323"/>
                          </a:solidFill>
                          <a:effectLst/>
                        </a:rPr>
                        <a:t>1310nm</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sz="1200" b="0" i="0">
                          <a:solidFill>
                            <a:srgbClr val="232323"/>
                          </a:solidFill>
                          <a:effectLst/>
                        </a:rPr>
                        <a:t>40km</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r>
              <a:tr h="498490">
                <a:tc>
                  <a:txBody>
                    <a:bodyPr/>
                    <a:lstStyle/>
                    <a:p>
                      <a:pPr algn="ctr" latinLnBrk="0"/>
                      <a:r>
                        <a:rPr lang="en-US" sz="1200" b="0" i="0">
                          <a:solidFill>
                            <a:srgbClr val="232323"/>
                          </a:solidFill>
                          <a:effectLst/>
                        </a:rPr>
                        <a:t>100G PSM4</a:t>
                      </a:r>
                      <a:endParaRPr lang="en-US" sz="1200" b="0" i="0">
                        <a:solidFill>
                          <a:srgbClr val="232323"/>
                        </a:solidFill>
                        <a:effectLst/>
                      </a:endParaRPr>
                    </a:p>
                  </a:txBody>
                  <a:tcPr marL="60400" marR="60400" marT="30200" marB="30200" anchor="ctr">
                    <a:lnL>
                      <a:noFill/>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sz="1200" b="0" i="0">
                          <a:solidFill>
                            <a:srgbClr val="232323"/>
                          </a:solidFill>
                          <a:effectLst/>
                        </a:rPr>
                        <a:t>100G PSM4 MSA</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altLang="zh-CN" sz="1200" b="0" i="0">
                          <a:solidFill>
                            <a:srgbClr val="232323"/>
                          </a:solidFill>
                          <a:effectLst/>
                        </a:rPr>
                        <a:t>12</a:t>
                      </a:r>
                      <a:r>
                        <a:rPr lang="zh-CN" altLang="en-US" sz="1200" b="0" i="0">
                          <a:solidFill>
                            <a:srgbClr val="232323"/>
                          </a:solidFill>
                          <a:effectLst/>
                        </a:rPr>
                        <a:t>芯</a:t>
                      </a:r>
                      <a:r>
                        <a:rPr lang="en-US" sz="1200" b="0" i="0">
                          <a:solidFill>
                            <a:srgbClr val="232323"/>
                          </a:solidFill>
                          <a:effectLst/>
                        </a:rPr>
                        <a:t>MPO</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zh-CN" altLang="en-US" sz="1200" b="0" i="0">
                          <a:solidFill>
                            <a:srgbClr val="232323"/>
                          </a:solidFill>
                          <a:effectLst/>
                        </a:rPr>
                        <a:t>并行单模光纤，</a:t>
                      </a:r>
                      <a:r>
                        <a:rPr lang="en-US" altLang="zh-CN" sz="1200" b="0" i="0">
                          <a:solidFill>
                            <a:srgbClr val="232323"/>
                          </a:solidFill>
                          <a:effectLst/>
                        </a:rPr>
                        <a:t>4</a:t>
                      </a:r>
                      <a:r>
                        <a:rPr lang="zh-CN" altLang="en-US" sz="1200" b="0" i="0">
                          <a:solidFill>
                            <a:srgbClr val="232323"/>
                          </a:solidFill>
                          <a:effectLst/>
                        </a:rPr>
                        <a:t>收</a:t>
                      </a:r>
                      <a:r>
                        <a:rPr lang="en-US" altLang="zh-CN" sz="1200" b="0" i="0">
                          <a:solidFill>
                            <a:srgbClr val="232323"/>
                          </a:solidFill>
                          <a:effectLst/>
                        </a:rPr>
                        <a:t>4</a:t>
                      </a:r>
                      <a:r>
                        <a:rPr lang="zh-CN" altLang="en-US" sz="1200" b="0" i="0">
                          <a:solidFill>
                            <a:srgbClr val="232323"/>
                          </a:solidFill>
                          <a:effectLst/>
                        </a:rPr>
                        <a:t>发，</a:t>
                      </a:r>
                      <a:endParaRPr lang="zh-CN" alt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sz="1200" b="0" i="0">
                          <a:solidFill>
                            <a:srgbClr val="232323"/>
                          </a:solidFill>
                          <a:effectLst/>
                        </a:rPr>
                        <a:t>1310nm</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sz="1200" b="0" i="0">
                          <a:solidFill>
                            <a:srgbClr val="232323"/>
                          </a:solidFill>
                          <a:effectLst/>
                        </a:rPr>
                        <a:t>500m</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r>
              <a:tr h="712408">
                <a:tc>
                  <a:txBody>
                    <a:bodyPr/>
                    <a:lstStyle/>
                    <a:p>
                      <a:pPr algn="ctr" latinLnBrk="0"/>
                      <a:r>
                        <a:rPr lang="en-US" sz="1200" b="0" i="0">
                          <a:solidFill>
                            <a:srgbClr val="232323"/>
                          </a:solidFill>
                          <a:effectLst/>
                        </a:rPr>
                        <a:t>100G PSM4</a:t>
                      </a:r>
                      <a:endParaRPr lang="en-US" sz="1200" b="0" i="0">
                        <a:solidFill>
                          <a:srgbClr val="232323"/>
                        </a:solidFill>
                        <a:effectLst/>
                      </a:endParaRPr>
                    </a:p>
                  </a:txBody>
                  <a:tcPr marL="60400" marR="60400" marT="30200" marB="30200" anchor="ctr">
                    <a:lnL>
                      <a:noFill/>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sz="1200" b="0" i="0" dirty="0">
                          <a:solidFill>
                            <a:srgbClr val="232323"/>
                          </a:solidFill>
                          <a:effectLst/>
                        </a:rPr>
                        <a:t>CWDM4 MSA</a:t>
                      </a:r>
                      <a:endParaRPr lang="en-US" sz="1200" b="0" i="0" dirty="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zh-CN" altLang="en-US" sz="1200" b="0" i="0">
                          <a:solidFill>
                            <a:srgbClr val="232323"/>
                          </a:solidFill>
                          <a:effectLst/>
                        </a:rPr>
                        <a:t>双工</a:t>
                      </a:r>
                      <a:r>
                        <a:rPr lang="en-US" sz="1200" b="0" i="0">
                          <a:solidFill>
                            <a:srgbClr val="232323"/>
                          </a:solidFill>
                          <a:effectLst/>
                        </a:rPr>
                        <a:t>LC</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zh-CN" altLang="en-US" sz="1200" b="0" i="0">
                          <a:solidFill>
                            <a:srgbClr val="232323"/>
                          </a:solidFill>
                          <a:effectLst/>
                        </a:rPr>
                        <a:t>单模光纤，</a:t>
                      </a:r>
                      <a:r>
                        <a:rPr lang="en-US" altLang="zh-CN" sz="1200" b="0" i="0">
                          <a:solidFill>
                            <a:srgbClr val="232323"/>
                          </a:solidFill>
                          <a:effectLst/>
                        </a:rPr>
                        <a:t>4</a:t>
                      </a:r>
                      <a:r>
                        <a:rPr lang="el-GR" sz="1200" b="0" i="0">
                          <a:solidFill>
                            <a:srgbClr val="232323"/>
                          </a:solidFill>
                          <a:effectLst/>
                        </a:rPr>
                        <a:t>λ×25</a:t>
                      </a:r>
                      <a:r>
                        <a:rPr lang="en-US" sz="1200" b="0" i="0">
                          <a:solidFill>
                            <a:srgbClr val="232323"/>
                          </a:solidFill>
                          <a:effectLst/>
                        </a:rPr>
                        <a:t>G CWDM</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sz="1200" b="0" i="0">
                          <a:solidFill>
                            <a:srgbClr val="232323"/>
                          </a:solidFill>
                          <a:effectLst/>
                        </a:rPr>
                        <a:t>1271-1331nm</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sz="1200" b="0" i="0">
                          <a:solidFill>
                            <a:srgbClr val="232323"/>
                          </a:solidFill>
                          <a:effectLst/>
                        </a:rPr>
                        <a:t>2km</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r>
              <a:tr h="712408">
                <a:tc>
                  <a:txBody>
                    <a:bodyPr/>
                    <a:lstStyle/>
                    <a:p>
                      <a:pPr algn="ctr" latinLnBrk="0"/>
                      <a:r>
                        <a:rPr lang="en-US" sz="1200" b="0" i="0">
                          <a:solidFill>
                            <a:srgbClr val="232323"/>
                          </a:solidFill>
                          <a:effectLst/>
                        </a:rPr>
                        <a:t>100G SWDM4</a:t>
                      </a:r>
                      <a:endParaRPr lang="en-US" sz="1200" b="0" i="0">
                        <a:solidFill>
                          <a:srgbClr val="232323"/>
                        </a:solidFill>
                        <a:effectLst/>
                      </a:endParaRPr>
                    </a:p>
                  </a:txBody>
                  <a:tcPr marL="60400" marR="60400" marT="30200" marB="30200" anchor="ctr">
                    <a:lnL>
                      <a:noFill/>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sz="1200" b="0" i="0">
                          <a:solidFill>
                            <a:srgbClr val="232323"/>
                          </a:solidFill>
                          <a:effectLst/>
                        </a:rPr>
                        <a:t>SWDM</a:t>
                      </a:r>
                      <a:r>
                        <a:rPr lang="zh-CN" altLang="en-US" sz="1200" b="0" i="0">
                          <a:solidFill>
                            <a:srgbClr val="232323"/>
                          </a:solidFill>
                          <a:effectLst/>
                        </a:rPr>
                        <a:t>行业联盟</a:t>
                      </a:r>
                      <a:endParaRPr lang="zh-CN" alt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zh-CN" altLang="en-US" sz="1200" b="0" i="0">
                          <a:solidFill>
                            <a:srgbClr val="232323"/>
                          </a:solidFill>
                          <a:effectLst/>
                        </a:rPr>
                        <a:t>双工</a:t>
                      </a:r>
                      <a:r>
                        <a:rPr lang="en-US" sz="1200" b="0" i="0">
                          <a:solidFill>
                            <a:srgbClr val="232323"/>
                          </a:solidFill>
                          <a:effectLst/>
                        </a:rPr>
                        <a:t>LC</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zh-CN" altLang="en-US" sz="1200" b="0" i="0">
                          <a:solidFill>
                            <a:srgbClr val="232323"/>
                          </a:solidFill>
                          <a:effectLst/>
                        </a:rPr>
                        <a:t>单模光纤，</a:t>
                      </a:r>
                      <a:r>
                        <a:rPr lang="en-US" altLang="zh-CN" sz="1200" b="0" i="0">
                          <a:solidFill>
                            <a:srgbClr val="232323"/>
                          </a:solidFill>
                          <a:effectLst/>
                        </a:rPr>
                        <a:t>4</a:t>
                      </a:r>
                      <a:r>
                        <a:rPr lang="el-GR" sz="1200" b="0" i="0">
                          <a:solidFill>
                            <a:srgbClr val="232323"/>
                          </a:solidFill>
                          <a:effectLst/>
                        </a:rPr>
                        <a:t>λ×25</a:t>
                      </a:r>
                      <a:r>
                        <a:rPr lang="en-US" sz="1200" b="0" i="0">
                          <a:solidFill>
                            <a:srgbClr val="232323"/>
                          </a:solidFill>
                          <a:effectLst/>
                        </a:rPr>
                        <a:t>G SWDM</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sz="1200" b="0" i="0">
                          <a:solidFill>
                            <a:srgbClr val="232323"/>
                          </a:solidFill>
                          <a:effectLst/>
                        </a:rPr>
                        <a:t>850-950nm，</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latinLnBrk="0"/>
                      <a:r>
                        <a:rPr lang="en-US" sz="1200" b="0" i="0">
                          <a:solidFill>
                            <a:srgbClr val="232323"/>
                          </a:solidFill>
                          <a:effectLst/>
                        </a:rPr>
                        <a:t>150m</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r>
              <a:tr h="712408">
                <a:tc>
                  <a:txBody>
                    <a:bodyPr/>
                    <a:lstStyle/>
                    <a:p>
                      <a:pPr algn="ctr" latinLnBrk="0"/>
                      <a:r>
                        <a:rPr lang="en-US" sz="1200" b="0" i="0">
                          <a:solidFill>
                            <a:srgbClr val="232323"/>
                          </a:solidFill>
                          <a:effectLst/>
                        </a:rPr>
                        <a:t>100G CLR4</a:t>
                      </a:r>
                      <a:endParaRPr lang="en-US" sz="1200" b="0" i="0">
                        <a:solidFill>
                          <a:srgbClr val="232323"/>
                        </a:solidFill>
                        <a:effectLst/>
                      </a:endParaRPr>
                    </a:p>
                  </a:txBody>
                  <a:tcPr marL="60400" marR="60400" marT="30200" marB="30200" anchor="ctr">
                    <a:lnL>
                      <a:noFill/>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a:noFill/>
                    </a:lnB>
                    <a:solidFill>
                      <a:srgbClr val="FFFFFF"/>
                    </a:solidFill>
                  </a:tcPr>
                </a:tc>
                <a:tc>
                  <a:txBody>
                    <a:bodyPr/>
                    <a:lstStyle/>
                    <a:p>
                      <a:pPr algn="ctr" latinLnBrk="0"/>
                      <a:r>
                        <a:rPr lang="en-US" sz="1200" b="0" i="0">
                          <a:solidFill>
                            <a:srgbClr val="232323"/>
                          </a:solidFill>
                          <a:effectLst/>
                        </a:rPr>
                        <a:t>100G CLR4</a:t>
                      </a:r>
                      <a:r>
                        <a:rPr lang="zh-CN" altLang="en-US" sz="1200" b="0" i="0">
                          <a:solidFill>
                            <a:srgbClr val="232323"/>
                          </a:solidFill>
                          <a:effectLst/>
                        </a:rPr>
                        <a:t>行业联盟</a:t>
                      </a:r>
                      <a:endParaRPr lang="zh-CN" alt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a:noFill/>
                    </a:lnB>
                    <a:solidFill>
                      <a:srgbClr val="FFFFFF"/>
                    </a:solidFill>
                  </a:tcPr>
                </a:tc>
                <a:tc>
                  <a:txBody>
                    <a:bodyPr/>
                    <a:lstStyle/>
                    <a:p>
                      <a:pPr algn="ctr" latinLnBrk="0"/>
                      <a:r>
                        <a:rPr lang="zh-CN" altLang="en-US" sz="1200" b="0" i="0">
                          <a:solidFill>
                            <a:srgbClr val="232323"/>
                          </a:solidFill>
                          <a:effectLst/>
                        </a:rPr>
                        <a:t>双工</a:t>
                      </a:r>
                      <a:r>
                        <a:rPr lang="en-US" sz="1200" b="0" i="0">
                          <a:solidFill>
                            <a:srgbClr val="232323"/>
                          </a:solidFill>
                          <a:effectLst/>
                        </a:rPr>
                        <a:t>LC</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a:noFill/>
                    </a:lnB>
                    <a:solidFill>
                      <a:srgbClr val="FFFFFF"/>
                    </a:solidFill>
                  </a:tcPr>
                </a:tc>
                <a:tc>
                  <a:txBody>
                    <a:bodyPr/>
                    <a:lstStyle/>
                    <a:p>
                      <a:pPr algn="ctr" latinLnBrk="0"/>
                      <a:r>
                        <a:rPr lang="zh-CN" altLang="en-US" sz="1200" b="0" i="0">
                          <a:solidFill>
                            <a:srgbClr val="232323"/>
                          </a:solidFill>
                          <a:effectLst/>
                        </a:rPr>
                        <a:t>单模光纤，</a:t>
                      </a:r>
                      <a:r>
                        <a:rPr lang="en-US" altLang="zh-CN" sz="1200" b="0" i="0">
                          <a:solidFill>
                            <a:srgbClr val="232323"/>
                          </a:solidFill>
                          <a:effectLst/>
                        </a:rPr>
                        <a:t>4</a:t>
                      </a:r>
                      <a:r>
                        <a:rPr lang="el-GR" sz="1200" b="0" i="0">
                          <a:solidFill>
                            <a:srgbClr val="232323"/>
                          </a:solidFill>
                          <a:effectLst/>
                        </a:rPr>
                        <a:t>λ×25</a:t>
                      </a:r>
                      <a:r>
                        <a:rPr lang="en-US" sz="1200" b="0" i="0">
                          <a:solidFill>
                            <a:srgbClr val="232323"/>
                          </a:solidFill>
                          <a:effectLst/>
                        </a:rPr>
                        <a:t>G CWDM</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a:noFill/>
                    </a:lnB>
                    <a:solidFill>
                      <a:srgbClr val="FFFFFF"/>
                    </a:solidFill>
                  </a:tcPr>
                </a:tc>
                <a:tc>
                  <a:txBody>
                    <a:bodyPr/>
                    <a:lstStyle/>
                    <a:p>
                      <a:pPr algn="ctr" latinLnBrk="0"/>
                      <a:r>
                        <a:rPr lang="en-US" sz="1200" b="0" i="0">
                          <a:solidFill>
                            <a:srgbClr val="232323"/>
                          </a:solidFill>
                          <a:effectLst/>
                        </a:rPr>
                        <a:t>1271-1331nm</a:t>
                      </a:r>
                      <a:endParaRPr lang="en-US" sz="1200" b="0" i="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a:noFill/>
                    </a:lnB>
                    <a:solidFill>
                      <a:srgbClr val="FFFFFF"/>
                    </a:solidFill>
                  </a:tcPr>
                </a:tc>
                <a:tc>
                  <a:txBody>
                    <a:bodyPr/>
                    <a:lstStyle/>
                    <a:p>
                      <a:pPr algn="ctr" latinLnBrk="0"/>
                      <a:r>
                        <a:rPr lang="en-US" sz="1200" b="0" i="0" dirty="0">
                          <a:solidFill>
                            <a:srgbClr val="232323"/>
                          </a:solidFill>
                          <a:effectLst/>
                        </a:rPr>
                        <a:t>150m</a:t>
                      </a:r>
                      <a:endParaRPr lang="en-US" sz="1200" b="0" i="0" dirty="0">
                        <a:solidFill>
                          <a:srgbClr val="232323"/>
                        </a:solidFill>
                        <a:effectLst/>
                      </a:endParaRPr>
                    </a:p>
                  </a:txBody>
                  <a:tcPr marL="60400" marR="60400" marT="30200" marB="30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a:noFill/>
                    </a:lnB>
                    <a:solidFill>
                      <a:srgbClr val="FFFFFF"/>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25G</a:t>
            </a:r>
            <a:r>
              <a:rPr lang="zh-CN" altLang="en-US" dirty="0" smtClean="0"/>
              <a:t>系列</a:t>
            </a:r>
            <a:endParaRPr lang="zh-CN" altLang="en-US" dirty="0"/>
          </a:p>
        </p:txBody>
      </p:sp>
      <p:graphicFrame>
        <p:nvGraphicFramePr>
          <p:cNvPr id="4" name="内容占位符 3"/>
          <p:cNvGraphicFramePr>
            <a:graphicFrameLocks noGrp="1"/>
          </p:cNvGraphicFramePr>
          <p:nvPr>
            <p:ph idx="1"/>
          </p:nvPr>
        </p:nvGraphicFramePr>
        <p:xfrm>
          <a:off x="1719072" y="1117664"/>
          <a:ext cx="9302496" cy="4661344"/>
        </p:xfrm>
        <a:graphic>
          <a:graphicData uri="http://schemas.openxmlformats.org/drawingml/2006/table">
            <a:tbl>
              <a:tblPr/>
              <a:tblGrid>
                <a:gridCol w="2325624"/>
                <a:gridCol w="2325624"/>
                <a:gridCol w="2325624"/>
                <a:gridCol w="2325624"/>
              </a:tblGrid>
              <a:tr h="392063">
                <a:tc>
                  <a:txBody>
                    <a:bodyPr/>
                    <a:lstStyle/>
                    <a:p>
                      <a:pPr algn="ctr"/>
                      <a:br>
                        <a:rPr lang="zh-CN" altLang="en-US" sz="1000" b="0" dirty="0">
                          <a:solidFill>
                            <a:srgbClr val="616265"/>
                          </a:solidFill>
                          <a:effectLst/>
                        </a:rPr>
                      </a:br>
                      <a:r>
                        <a:rPr lang="zh-CN" altLang="en-US" sz="1000" b="0" dirty="0">
                          <a:solidFill>
                            <a:srgbClr val="616265"/>
                          </a:solidFill>
                          <a:effectLst/>
                        </a:rPr>
                        <a:t>类型</a:t>
                      </a:r>
                      <a:endParaRPr lang="zh-CN" altLang="en-US" sz="1000" b="0" dirty="0">
                        <a:solidFill>
                          <a:srgbClr val="616265"/>
                        </a:solidFill>
                        <a:effectLst/>
                      </a:endParaRPr>
                    </a:p>
                  </a:txBody>
                  <a:tcPr marL="54583" marR="54583" marT="27291" marB="27291"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lumMod val="85000"/>
                      </a:schemeClr>
                    </a:solidFill>
                  </a:tcPr>
                </a:tc>
                <a:tc>
                  <a:txBody>
                    <a:bodyPr/>
                    <a:lstStyle/>
                    <a:p>
                      <a:pPr algn="ctr"/>
                      <a:r>
                        <a:rPr lang="zh-CN" altLang="en-US" sz="1000" b="0" dirty="0">
                          <a:solidFill>
                            <a:srgbClr val="616265"/>
                          </a:solidFill>
                          <a:effectLst/>
                        </a:rPr>
                        <a:t>传输距离和媒介</a:t>
                      </a:r>
                      <a:endParaRPr lang="zh-CN" altLang="en-US" sz="1000" b="0" dirty="0">
                        <a:solidFill>
                          <a:srgbClr val="616265"/>
                        </a:solidFill>
                        <a:effectLst/>
                      </a:endParaRPr>
                    </a:p>
                  </a:txBody>
                  <a:tcPr marL="54583" marR="54583" marT="27291" marB="27291"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lumMod val="85000"/>
                      </a:schemeClr>
                    </a:solidFill>
                  </a:tcPr>
                </a:tc>
                <a:tc>
                  <a:txBody>
                    <a:bodyPr/>
                    <a:lstStyle/>
                    <a:p>
                      <a:pPr algn="ctr"/>
                      <a:r>
                        <a:rPr lang="zh-CN" altLang="en-US" sz="1000" b="0" dirty="0">
                          <a:solidFill>
                            <a:srgbClr val="616265"/>
                          </a:solidFill>
                          <a:effectLst/>
                        </a:rPr>
                        <a:t>应用</a:t>
                      </a:r>
                      <a:endParaRPr lang="zh-CN" altLang="en-US" sz="1000" b="0" dirty="0">
                        <a:solidFill>
                          <a:srgbClr val="616265"/>
                        </a:solidFill>
                        <a:effectLst/>
                      </a:endParaRPr>
                    </a:p>
                  </a:txBody>
                  <a:tcPr marL="54583" marR="54583" marT="27291" marB="27291"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lumMod val="85000"/>
                      </a:schemeClr>
                    </a:solidFill>
                  </a:tcPr>
                </a:tc>
                <a:tc>
                  <a:txBody>
                    <a:bodyPr/>
                    <a:lstStyle/>
                    <a:p>
                      <a:pPr algn="ctr"/>
                      <a:endParaRPr lang="zh-CN" altLang="en-US" sz="1000" dirty="0"/>
                    </a:p>
                  </a:txBody>
                  <a:tcPr marL="52399" marR="52399" marT="26200" marB="26200">
                    <a:lnL w="9525" cap="flat" cmpd="sng" algn="ctr">
                      <a:solidFill>
                        <a:srgbClr val="E5E5E5"/>
                      </a:solidFill>
                      <a:prstDash val="solid"/>
                      <a:round/>
                      <a:headEnd type="none" w="med" len="med"/>
                      <a:tailEnd type="none" w="med" len="med"/>
                    </a:lnL>
                    <a:lnB w="9525" cap="flat" cmpd="sng" algn="ctr">
                      <a:solidFill>
                        <a:srgbClr val="EEEEEE"/>
                      </a:solidFill>
                      <a:prstDash val="solid"/>
                      <a:round/>
                      <a:headEnd type="none" w="med" len="med"/>
                      <a:tailEnd type="none" w="med" len="med"/>
                    </a:lnB>
                    <a:solidFill>
                      <a:schemeClr val="bg1">
                        <a:lumMod val="85000"/>
                      </a:schemeClr>
                    </a:solidFill>
                  </a:tcPr>
                </a:tc>
              </a:tr>
              <a:tr h="389742">
                <a:tc rowSpan="3">
                  <a:txBody>
                    <a:bodyPr/>
                    <a:lstStyle/>
                    <a:p>
                      <a:pPr algn="ctr" latinLnBrk="0"/>
                      <a:r>
                        <a:rPr lang="en-US" sz="1000" b="0" i="0" dirty="0">
                          <a:solidFill>
                            <a:srgbClr val="232323"/>
                          </a:solidFill>
                          <a:effectLst/>
                        </a:rPr>
                        <a:t>25G SFP28 </a:t>
                      </a:r>
                      <a:r>
                        <a:rPr lang="zh-CN" altLang="en-US" sz="1000" b="0" i="0" dirty="0">
                          <a:solidFill>
                            <a:srgbClr val="232323"/>
                          </a:solidFill>
                          <a:effectLst/>
                        </a:rPr>
                        <a:t>常规光模块</a:t>
                      </a:r>
                      <a:endParaRPr lang="zh-CN" altLang="en-US" sz="1000" b="0" i="0" dirty="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solidFill>
                  </a:tcPr>
                </a:tc>
                <a:tc>
                  <a:txBody>
                    <a:bodyPr/>
                    <a:lstStyle/>
                    <a:p>
                      <a:pPr algn="ctr" latinLnBrk="0"/>
                      <a:r>
                        <a:rPr lang="en-US" sz="1000" b="0" i="0">
                          <a:solidFill>
                            <a:srgbClr val="232323"/>
                          </a:solidFill>
                          <a:effectLst/>
                        </a:rPr>
                        <a:t>25G SR</a:t>
                      </a:r>
                      <a:endParaRPr lang="en-US" sz="1000" b="0" i="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solidFill>
                  </a:tcPr>
                </a:tc>
                <a:tc>
                  <a:txBody>
                    <a:bodyPr/>
                    <a:lstStyle/>
                    <a:p>
                      <a:pPr algn="ctr" latinLnBrk="0"/>
                      <a:r>
                        <a:rPr lang="en-US" sz="1000" b="0" i="0">
                          <a:solidFill>
                            <a:srgbClr val="232323"/>
                          </a:solidFill>
                          <a:effectLst/>
                        </a:rPr>
                        <a:t>100m，OM4</a:t>
                      </a:r>
                      <a:r>
                        <a:rPr lang="zh-CN" altLang="en-US" sz="1000" b="0" i="0">
                          <a:solidFill>
                            <a:srgbClr val="232323"/>
                          </a:solidFill>
                          <a:effectLst/>
                        </a:rPr>
                        <a:t>多模跳线</a:t>
                      </a:r>
                      <a:endParaRPr lang="zh-CN" altLang="en-US" sz="1000" b="0" i="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solidFill>
                  </a:tcPr>
                </a:tc>
                <a:tc>
                  <a:txBody>
                    <a:bodyPr/>
                    <a:lstStyle/>
                    <a:p>
                      <a:pPr algn="ctr" latinLnBrk="0"/>
                      <a:r>
                        <a:rPr lang="en-US" sz="1000" b="0" i="0" dirty="0">
                          <a:solidFill>
                            <a:srgbClr val="232323"/>
                          </a:solidFill>
                          <a:effectLst/>
                        </a:rPr>
                        <a:t>25GBASE-SR</a:t>
                      </a:r>
                      <a:r>
                        <a:rPr lang="zh-CN" altLang="en-US" sz="1000" b="0" i="0" dirty="0">
                          <a:solidFill>
                            <a:srgbClr val="232323"/>
                          </a:solidFill>
                          <a:effectLst/>
                        </a:rPr>
                        <a:t>以太网</a:t>
                      </a:r>
                      <a:endParaRPr lang="zh-CN" altLang="en-US" sz="1000" b="0" i="0" dirty="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solidFill>
                  </a:tcPr>
                </a:tc>
              </a:tr>
              <a:tr h="389742">
                <a:tc vMerge="1">
                  <a:tcPr/>
                </a:tc>
                <a:tc>
                  <a:txBody>
                    <a:bodyPr/>
                    <a:lstStyle/>
                    <a:p>
                      <a:pPr algn="ctr" latinLnBrk="0"/>
                      <a:r>
                        <a:rPr lang="en-US" sz="1000" b="0" i="0" dirty="0">
                          <a:solidFill>
                            <a:srgbClr val="232323"/>
                          </a:solidFill>
                          <a:effectLst/>
                        </a:rPr>
                        <a:t>25G LR</a:t>
                      </a:r>
                      <a:endParaRPr lang="en-US" sz="1000" b="0" i="0" dirty="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solidFill>
                  </a:tcPr>
                </a:tc>
                <a:tc>
                  <a:txBody>
                    <a:bodyPr/>
                    <a:lstStyle/>
                    <a:p>
                      <a:pPr algn="ctr" latinLnBrk="0"/>
                      <a:r>
                        <a:rPr lang="en-US" sz="1000" b="0" i="0">
                          <a:solidFill>
                            <a:srgbClr val="232323"/>
                          </a:solidFill>
                          <a:effectLst/>
                        </a:rPr>
                        <a:t>10km，</a:t>
                      </a:r>
                      <a:r>
                        <a:rPr lang="zh-CN" altLang="en-US" sz="1000" b="0" i="0">
                          <a:solidFill>
                            <a:srgbClr val="232323"/>
                          </a:solidFill>
                          <a:effectLst/>
                        </a:rPr>
                        <a:t>单模跳线</a:t>
                      </a:r>
                      <a:endParaRPr lang="zh-CN" altLang="en-US" sz="1000" b="0" i="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solidFill>
                  </a:tcPr>
                </a:tc>
                <a:tc>
                  <a:txBody>
                    <a:bodyPr/>
                    <a:lstStyle/>
                    <a:p>
                      <a:pPr algn="ctr" latinLnBrk="0"/>
                      <a:r>
                        <a:rPr lang="zh-CN" altLang="en-US" sz="1000" b="0" i="0">
                          <a:solidFill>
                            <a:srgbClr val="232323"/>
                          </a:solidFill>
                          <a:effectLst/>
                        </a:rPr>
                        <a:t>数据中心骨干网</a:t>
                      </a:r>
                      <a:r>
                        <a:rPr lang="en-US" altLang="zh-CN" sz="1000" b="0" i="0">
                          <a:solidFill>
                            <a:srgbClr val="232323"/>
                          </a:solidFill>
                          <a:effectLst/>
                        </a:rPr>
                        <a:t>; </a:t>
                      </a:r>
                      <a:r>
                        <a:rPr lang="zh-CN" altLang="en-US" sz="1000" b="0" i="0">
                          <a:solidFill>
                            <a:srgbClr val="232323"/>
                          </a:solidFill>
                          <a:effectLst/>
                        </a:rPr>
                        <a:t>高速服务器</a:t>
                      </a:r>
                      <a:endParaRPr lang="zh-CN" altLang="en-US" sz="1000" b="0" i="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solidFill>
                  </a:tcPr>
                </a:tc>
              </a:tr>
              <a:tr h="389742">
                <a:tc vMerge="1">
                  <a:tcPr/>
                </a:tc>
                <a:tc>
                  <a:txBody>
                    <a:bodyPr/>
                    <a:lstStyle/>
                    <a:p>
                      <a:pPr algn="ctr" latinLnBrk="0"/>
                      <a:r>
                        <a:rPr lang="en-US" sz="1000" b="0" i="0" dirty="0">
                          <a:solidFill>
                            <a:srgbClr val="232323"/>
                          </a:solidFill>
                          <a:effectLst/>
                        </a:rPr>
                        <a:t>25G ER</a:t>
                      </a:r>
                      <a:endParaRPr lang="en-US" sz="1000" b="0" i="0" dirty="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solidFill>
                  </a:tcPr>
                </a:tc>
                <a:tc>
                  <a:txBody>
                    <a:bodyPr/>
                    <a:lstStyle/>
                    <a:p>
                      <a:pPr algn="ctr" latinLnBrk="0"/>
                      <a:r>
                        <a:rPr lang="en-US" sz="1000" b="0" i="0">
                          <a:solidFill>
                            <a:srgbClr val="232323"/>
                          </a:solidFill>
                          <a:effectLst/>
                        </a:rPr>
                        <a:t>40km，</a:t>
                      </a:r>
                      <a:r>
                        <a:rPr lang="zh-CN" altLang="en-US" sz="1000" b="0" i="0">
                          <a:solidFill>
                            <a:srgbClr val="232323"/>
                          </a:solidFill>
                          <a:effectLst/>
                        </a:rPr>
                        <a:t>单模跳线</a:t>
                      </a:r>
                      <a:endParaRPr lang="zh-CN" altLang="en-US" sz="1000" b="0" i="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solidFill>
                  </a:tcPr>
                </a:tc>
                <a:tc>
                  <a:txBody>
                    <a:bodyPr/>
                    <a:lstStyle/>
                    <a:p>
                      <a:pPr algn="ctr" latinLnBrk="0"/>
                      <a:r>
                        <a:rPr lang="zh-CN" altLang="en-US" sz="1000" b="0" i="0">
                          <a:solidFill>
                            <a:srgbClr val="232323"/>
                          </a:solidFill>
                          <a:effectLst/>
                        </a:rPr>
                        <a:t>高速存储网络</a:t>
                      </a:r>
                      <a:r>
                        <a:rPr lang="en-US" altLang="zh-CN" sz="1000" b="0" i="0">
                          <a:solidFill>
                            <a:srgbClr val="232323"/>
                          </a:solidFill>
                          <a:effectLst/>
                        </a:rPr>
                        <a:t>; CPRI 10</a:t>
                      </a:r>
                      <a:endParaRPr lang="en-US" altLang="zh-CN" sz="1000" b="0" i="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solidFill>
                  </a:tcPr>
                </a:tc>
              </a:tr>
              <a:tr h="427536">
                <a:tc>
                  <a:txBody>
                    <a:bodyPr/>
                    <a:lstStyle/>
                    <a:p>
                      <a:pPr algn="ctr" latinLnBrk="0"/>
                      <a:r>
                        <a:rPr lang="en-US" altLang="zh-CN" sz="1000" b="0" i="0" dirty="0">
                          <a:solidFill>
                            <a:srgbClr val="232323"/>
                          </a:solidFill>
                          <a:effectLst/>
                        </a:rPr>
                        <a:t>25G </a:t>
                      </a:r>
                      <a:r>
                        <a:rPr lang="en-US" altLang="zh-CN" sz="1000" b="0" i="0" dirty="0" err="1">
                          <a:solidFill>
                            <a:srgbClr val="232323"/>
                          </a:solidFill>
                          <a:effectLst/>
                        </a:rPr>
                        <a:t>BiDi</a:t>
                      </a:r>
                      <a:r>
                        <a:rPr lang="en-US" altLang="zh-CN" sz="1000" b="0" i="0" dirty="0">
                          <a:solidFill>
                            <a:srgbClr val="232323"/>
                          </a:solidFill>
                          <a:effectLst/>
                        </a:rPr>
                        <a:t> SFP28 </a:t>
                      </a:r>
                      <a:r>
                        <a:rPr lang="zh-CN" altLang="en-US" sz="1000" b="0" i="0" dirty="0">
                          <a:solidFill>
                            <a:srgbClr val="232323"/>
                          </a:solidFill>
                          <a:effectLst/>
                        </a:rPr>
                        <a:t>单纤双向光模块</a:t>
                      </a:r>
                      <a:endParaRPr lang="zh-CN" altLang="en-US" sz="1000" b="0" i="0" dirty="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solidFill>
                  </a:tcPr>
                </a:tc>
                <a:tc>
                  <a:txBody>
                    <a:bodyPr/>
                    <a:lstStyle/>
                    <a:p>
                      <a:pPr algn="ctr" latinLnBrk="0"/>
                      <a:r>
                        <a:rPr lang="en-US" sz="1000" b="0" i="0" dirty="0">
                          <a:solidFill>
                            <a:srgbClr val="232323"/>
                          </a:solidFill>
                          <a:effectLst/>
                        </a:rPr>
                        <a:t>25G </a:t>
                      </a:r>
                      <a:r>
                        <a:rPr lang="en-US" sz="1000" b="0" i="0" dirty="0" err="1">
                          <a:solidFill>
                            <a:srgbClr val="232323"/>
                          </a:solidFill>
                          <a:effectLst/>
                        </a:rPr>
                        <a:t>BiDi</a:t>
                      </a:r>
                      <a:endParaRPr lang="en-US" sz="1000" b="0" i="0" dirty="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solidFill>
                  </a:tcPr>
                </a:tc>
                <a:tc>
                  <a:txBody>
                    <a:bodyPr/>
                    <a:lstStyle/>
                    <a:p>
                      <a:pPr algn="ctr" latinLnBrk="0"/>
                      <a:r>
                        <a:rPr lang="en-US" sz="1000" b="0" i="0" dirty="0">
                          <a:solidFill>
                            <a:srgbClr val="232323"/>
                          </a:solidFill>
                          <a:effectLst/>
                        </a:rPr>
                        <a:t>10km，</a:t>
                      </a:r>
                      <a:r>
                        <a:rPr lang="zh-CN" altLang="en-US" sz="1000" b="0" i="0" dirty="0">
                          <a:solidFill>
                            <a:srgbClr val="232323"/>
                          </a:solidFill>
                          <a:effectLst/>
                        </a:rPr>
                        <a:t>单模跳线</a:t>
                      </a:r>
                      <a:endParaRPr lang="zh-CN" altLang="en-US" sz="1000" b="0" i="0" dirty="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solidFill>
                  </a:tcPr>
                </a:tc>
                <a:tc>
                  <a:txBody>
                    <a:bodyPr/>
                    <a:lstStyle/>
                    <a:p>
                      <a:pPr algn="ctr" latinLnBrk="0"/>
                      <a:r>
                        <a:rPr lang="en-US" sz="1000" b="0" i="0">
                          <a:solidFill>
                            <a:srgbClr val="232323"/>
                          </a:solidFill>
                          <a:effectLst/>
                        </a:rPr>
                        <a:t>25GE LR; eCPRI &amp; CPRI</a:t>
                      </a:r>
                      <a:endParaRPr lang="en-US" sz="1000" b="0" i="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solidFill>
                  </a:tcPr>
                </a:tc>
              </a:tr>
              <a:tr h="723807">
                <a:tc rowSpan="3">
                  <a:txBody>
                    <a:bodyPr/>
                    <a:lstStyle/>
                    <a:p>
                      <a:pPr algn="ctr" latinLnBrk="0"/>
                      <a:r>
                        <a:rPr lang="en-US" sz="1000" b="0" i="0" dirty="0">
                          <a:solidFill>
                            <a:srgbClr val="232323"/>
                          </a:solidFill>
                          <a:effectLst/>
                        </a:rPr>
                        <a:t>25G WDM SFP28 </a:t>
                      </a:r>
                      <a:r>
                        <a:rPr lang="zh-CN" altLang="en-US" sz="1000" b="0" i="0" dirty="0">
                          <a:solidFill>
                            <a:srgbClr val="232323"/>
                          </a:solidFill>
                          <a:effectLst/>
                        </a:rPr>
                        <a:t>彩光模块</a:t>
                      </a:r>
                      <a:endParaRPr lang="zh-CN" altLang="en-US" sz="1000" b="0" i="0" dirty="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bg1"/>
                    </a:solidFill>
                  </a:tcPr>
                </a:tc>
                <a:tc>
                  <a:txBody>
                    <a:bodyPr/>
                    <a:lstStyle/>
                    <a:p>
                      <a:pPr algn="ctr" latinLnBrk="0"/>
                      <a:r>
                        <a:rPr lang="en-US" sz="1000" b="0" i="0" dirty="0">
                          <a:solidFill>
                            <a:srgbClr val="232323"/>
                          </a:solidFill>
                          <a:effectLst/>
                        </a:rPr>
                        <a:t>25G CWDM</a:t>
                      </a:r>
                      <a:endParaRPr lang="en-US" sz="1000" b="0" i="0" dirty="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solidFill>
                  </a:tcPr>
                </a:tc>
                <a:tc>
                  <a:txBody>
                    <a:bodyPr/>
                    <a:lstStyle/>
                    <a:p>
                      <a:pPr algn="ctr" latinLnBrk="0"/>
                      <a:r>
                        <a:rPr lang="en-US" sz="1000" b="0" i="0" dirty="0">
                          <a:solidFill>
                            <a:srgbClr val="232323"/>
                          </a:solidFill>
                          <a:effectLst/>
                        </a:rPr>
                        <a:t>10km，</a:t>
                      </a:r>
                      <a:r>
                        <a:rPr lang="zh-CN" altLang="en-US" sz="1000" b="0" i="0" dirty="0">
                          <a:solidFill>
                            <a:srgbClr val="232323"/>
                          </a:solidFill>
                          <a:effectLst/>
                        </a:rPr>
                        <a:t>单模跳线</a:t>
                      </a:r>
                      <a:endParaRPr lang="zh-CN" altLang="en-US" sz="1000" b="0" i="0" dirty="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solidFill>
                  </a:tcPr>
                </a:tc>
                <a:tc>
                  <a:txBody>
                    <a:bodyPr/>
                    <a:lstStyle/>
                    <a:p>
                      <a:pPr algn="ctr" latinLnBrk="0"/>
                      <a:r>
                        <a:rPr lang="en-US" sz="1000" b="0" i="0" dirty="0">
                          <a:solidFill>
                            <a:srgbClr val="232323"/>
                          </a:solidFill>
                          <a:effectLst/>
                        </a:rPr>
                        <a:t>25G GE LR; </a:t>
                      </a:r>
                      <a:r>
                        <a:rPr lang="en-US" sz="1000" b="0" i="0" dirty="0" err="1">
                          <a:solidFill>
                            <a:srgbClr val="232323"/>
                          </a:solidFill>
                          <a:effectLst/>
                        </a:rPr>
                        <a:t>eCPRI</a:t>
                      </a:r>
                      <a:r>
                        <a:rPr lang="en-US" sz="1000" b="0" i="0" dirty="0">
                          <a:solidFill>
                            <a:srgbClr val="232323"/>
                          </a:solidFill>
                          <a:effectLst/>
                        </a:rPr>
                        <a:t> , CPRI; </a:t>
                      </a:r>
                      <a:r>
                        <a:rPr lang="zh-CN" altLang="en-US" sz="1000" b="0" i="0" dirty="0">
                          <a:solidFill>
                            <a:srgbClr val="232323"/>
                          </a:solidFill>
                          <a:effectLst/>
                        </a:rPr>
                        <a:t>高速服务器</a:t>
                      </a:r>
                      <a:r>
                        <a:rPr lang="en-US" altLang="zh-CN" sz="1000" b="0" i="0" dirty="0">
                          <a:solidFill>
                            <a:srgbClr val="232323"/>
                          </a:solidFill>
                          <a:effectLst/>
                        </a:rPr>
                        <a:t>; </a:t>
                      </a:r>
                      <a:r>
                        <a:rPr lang="zh-CN" altLang="en-US" sz="1000" b="0" i="0" dirty="0">
                          <a:solidFill>
                            <a:srgbClr val="232323"/>
                          </a:solidFill>
                          <a:effectLst/>
                        </a:rPr>
                        <a:t>高性能计算机集群</a:t>
                      </a:r>
                      <a:endParaRPr lang="zh-CN" altLang="en-US" sz="1000" b="0" i="0" dirty="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solidFill>
                  </a:tcPr>
                </a:tc>
              </a:tr>
              <a:tr h="890840">
                <a:tc vMerge="1">
                  <a:tcPr/>
                </a:tc>
                <a:tc>
                  <a:txBody>
                    <a:bodyPr/>
                    <a:lstStyle/>
                    <a:p>
                      <a:pPr algn="ctr" latinLnBrk="0"/>
                      <a:r>
                        <a:rPr lang="en-US" sz="1000" b="0" i="0" dirty="0">
                          <a:solidFill>
                            <a:srgbClr val="232323"/>
                          </a:solidFill>
                          <a:effectLst/>
                        </a:rPr>
                        <a:t>25G DWDM</a:t>
                      </a:r>
                      <a:endParaRPr lang="en-US" sz="1000" b="0" i="0" dirty="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solidFill>
                  </a:tcPr>
                </a:tc>
                <a:tc>
                  <a:txBody>
                    <a:bodyPr/>
                    <a:lstStyle/>
                    <a:p>
                      <a:pPr algn="ctr" latinLnBrk="0"/>
                      <a:r>
                        <a:rPr lang="en-US" sz="1000" b="0" i="0" dirty="0">
                          <a:solidFill>
                            <a:srgbClr val="232323"/>
                          </a:solidFill>
                          <a:effectLst/>
                        </a:rPr>
                        <a:t>10km，</a:t>
                      </a:r>
                      <a:r>
                        <a:rPr lang="zh-CN" altLang="en-US" sz="1000" b="0" i="0" dirty="0">
                          <a:solidFill>
                            <a:srgbClr val="232323"/>
                          </a:solidFill>
                          <a:effectLst/>
                        </a:rPr>
                        <a:t>单模跳线</a:t>
                      </a:r>
                      <a:endParaRPr lang="zh-CN" altLang="en-US" sz="1000" b="0" i="0" dirty="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solidFill>
                  </a:tcPr>
                </a:tc>
                <a:tc>
                  <a:txBody>
                    <a:bodyPr/>
                    <a:lstStyle/>
                    <a:p>
                      <a:pPr algn="ctr" latinLnBrk="0"/>
                      <a:r>
                        <a:rPr lang="en-US" sz="1000" b="0" i="0">
                          <a:solidFill>
                            <a:srgbClr val="232323"/>
                          </a:solidFill>
                          <a:effectLst/>
                        </a:rPr>
                        <a:t>25G Ethernet Data Center Networks; CPRI/eCPRI 5G </a:t>
                      </a:r>
                      <a:r>
                        <a:rPr lang="zh-CN" altLang="en-US" sz="1000" b="0" i="0">
                          <a:solidFill>
                            <a:srgbClr val="232323"/>
                          </a:solidFill>
                          <a:effectLst/>
                        </a:rPr>
                        <a:t>前传网络</a:t>
                      </a:r>
                      <a:endParaRPr lang="zh-CN" altLang="en-US" sz="1000" b="0" i="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chemeClr val="bg1"/>
                    </a:solidFill>
                  </a:tcPr>
                </a:tc>
              </a:tr>
              <a:tr h="1057872">
                <a:tc vMerge="1">
                  <a:tcPr/>
                </a:tc>
                <a:tc>
                  <a:txBody>
                    <a:bodyPr/>
                    <a:lstStyle/>
                    <a:p>
                      <a:pPr algn="ctr" latinLnBrk="0"/>
                      <a:r>
                        <a:rPr lang="en-US" sz="1000" b="0" i="0">
                          <a:solidFill>
                            <a:srgbClr val="232323"/>
                          </a:solidFill>
                          <a:effectLst/>
                        </a:rPr>
                        <a:t>25G LWDM</a:t>
                      </a:r>
                      <a:endParaRPr lang="en-US" sz="1000" b="0" i="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a:noFill/>
                    </a:lnB>
                    <a:solidFill>
                      <a:schemeClr val="bg1"/>
                    </a:solidFill>
                  </a:tcPr>
                </a:tc>
                <a:tc>
                  <a:txBody>
                    <a:bodyPr/>
                    <a:lstStyle/>
                    <a:p>
                      <a:pPr algn="ctr" latinLnBrk="0"/>
                      <a:r>
                        <a:rPr lang="en-US" sz="1000" b="0" i="0" dirty="0">
                          <a:solidFill>
                            <a:srgbClr val="232323"/>
                          </a:solidFill>
                          <a:effectLst/>
                        </a:rPr>
                        <a:t>40km，</a:t>
                      </a:r>
                      <a:r>
                        <a:rPr lang="zh-CN" altLang="en-US" sz="1000" b="0" i="0" dirty="0">
                          <a:solidFill>
                            <a:srgbClr val="232323"/>
                          </a:solidFill>
                          <a:effectLst/>
                        </a:rPr>
                        <a:t>单模跳线</a:t>
                      </a:r>
                      <a:endParaRPr lang="zh-CN" altLang="en-US" sz="1000" b="0" i="0" dirty="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a:noFill/>
                    </a:lnB>
                    <a:solidFill>
                      <a:schemeClr val="bg1"/>
                    </a:solidFill>
                  </a:tcPr>
                </a:tc>
                <a:tc>
                  <a:txBody>
                    <a:bodyPr/>
                    <a:lstStyle/>
                    <a:p>
                      <a:pPr algn="ctr" latinLnBrk="0"/>
                      <a:r>
                        <a:rPr lang="en-US" sz="1000" b="0" i="0" dirty="0">
                          <a:solidFill>
                            <a:srgbClr val="232323"/>
                          </a:solidFill>
                          <a:effectLst/>
                        </a:rPr>
                        <a:t>25GBASE-ER Ethernet Data Center Networks; CPRI/</a:t>
                      </a:r>
                      <a:r>
                        <a:rPr lang="en-US" sz="1000" b="0" i="0" dirty="0" err="1">
                          <a:solidFill>
                            <a:srgbClr val="232323"/>
                          </a:solidFill>
                          <a:effectLst/>
                        </a:rPr>
                        <a:t>eCPRI</a:t>
                      </a:r>
                      <a:r>
                        <a:rPr lang="en-US" sz="1000" b="0" i="0" dirty="0">
                          <a:solidFill>
                            <a:srgbClr val="232323"/>
                          </a:solidFill>
                          <a:effectLst/>
                        </a:rPr>
                        <a:t> 5G</a:t>
                      </a:r>
                      <a:r>
                        <a:rPr lang="zh-CN" altLang="en-US" sz="1000" b="0" i="0" dirty="0">
                          <a:solidFill>
                            <a:srgbClr val="232323"/>
                          </a:solidFill>
                          <a:effectLst/>
                        </a:rPr>
                        <a:t>前传网络</a:t>
                      </a:r>
                      <a:endParaRPr lang="zh-CN" altLang="en-US" sz="1000" b="0" i="0" dirty="0">
                        <a:solidFill>
                          <a:srgbClr val="232323"/>
                        </a:solidFill>
                        <a:effectLst/>
                      </a:endParaRPr>
                    </a:p>
                  </a:txBody>
                  <a:tcPr marL="52399" marR="52399" marT="26200" marB="26200" anchor="ctr">
                    <a:lnL w="9525" cap="flat" cmpd="sng" algn="ctr">
                      <a:solidFill>
                        <a:srgbClr val="EEEEEE"/>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EEEEE"/>
                      </a:solidFill>
                      <a:prstDash val="solid"/>
                      <a:round/>
                      <a:headEnd type="none" w="med" len="med"/>
                      <a:tailEnd type="none" w="med" len="med"/>
                    </a:lnT>
                    <a:lnB>
                      <a:noFill/>
                    </a:lnB>
                    <a:solidFill>
                      <a:schemeClr val="bg1"/>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10G</a:t>
            </a:r>
            <a:r>
              <a:rPr lang="zh-CN" altLang="en-US" dirty="0" smtClean="0"/>
              <a:t>系列</a:t>
            </a:r>
            <a:endParaRPr lang="zh-CN" altLang="en-US" dirty="0"/>
          </a:p>
        </p:txBody>
      </p:sp>
      <p:pic>
        <p:nvPicPr>
          <p:cNvPr id="22530" name="Picture 2" descr="http://www.iccsz.com/UploadFiles/images/1(14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2023" y="1690688"/>
            <a:ext cx="10463657" cy="41111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496613" y="305465"/>
            <a:ext cx="6663055" cy="521970"/>
          </a:xfrm>
          <a:prstGeom prst="rect">
            <a:avLst/>
          </a:prstGeom>
        </p:spPr>
        <p:txBody>
          <a:bodyPr wrap="none">
            <a:spAutoFit/>
          </a:bodyPr>
          <a:lstStyle/>
          <a:p>
            <a:pPr>
              <a:defRPr/>
            </a:pPr>
            <a:r>
              <a:rPr lang="en-US" altLang="zh-CN" sz="2800" dirty="0">
                <a:cs typeface="+mn-ea"/>
                <a:sym typeface="+mn-lt"/>
              </a:rPr>
              <a:t>移动网和5G光传输-前传/中传/回传光模块</a:t>
            </a:r>
            <a:endParaRPr lang="en-US" altLang="zh-CN" sz="2800" dirty="0">
              <a:cs typeface="+mn-ea"/>
              <a:sym typeface="+mn-lt"/>
            </a:endParaRPr>
          </a:p>
        </p:txBody>
      </p:sp>
      <p:sp>
        <p:nvSpPr>
          <p:cNvPr id="33" name="TextBox 80"/>
          <p:cNvSpPr txBox="1">
            <a:spLocks noChangeArrowheads="1"/>
          </p:cNvSpPr>
          <p:nvPr/>
        </p:nvSpPr>
        <p:spPr bwMode="auto">
          <a:xfrm>
            <a:off x="2689813" y="685776"/>
            <a:ext cx="184731" cy="461665"/>
          </a:xfrm>
          <a:prstGeom prst="rect">
            <a:avLst/>
          </a:prstGeom>
          <a:noFill/>
          <a:ln w="9525">
            <a:noFill/>
            <a:miter lim="800000"/>
          </a:ln>
        </p:spPr>
        <p:txBody>
          <a:bodyPr wrap="none">
            <a:spAutoFit/>
          </a:bodyPr>
          <a:lstStyle/>
          <a:p>
            <a:endParaRPr lang="en-US" sz="2400" b="1" dirty="0">
              <a:cs typeface="+mn-ea"/>
              <a:sym typeface="+mn-lt"/>
            </a:endParaRPr>
          </a:p>
        </p:txBody>
      </p:sp>
      <p:sp>
        <p:nvSpPr>
          <p:cNvPr id="34" name="矩形 28"/>
          <p:cNvSpPr>
            <a:spLocks noChangeArrowheads="1"/>
          </p:cNvSpPr>
          <p:nvPr/>
        </p:nvSpPr>
        <p:spPr bwMode="auto">
          <a:xfrm>
            <a:off x="1891008" y="5176449"/>
            <a:ext cx="2682530"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FF0000"/>
                </a:solidFill>
                <a:cs typeface="+mn-ea"/>
                <a:sym typeface="+mn-lt"/>
              </a:rPr>
              <a:t>2G/3G/4G  LTE移动基站回传光模块</a:t>
            </a:r>
            <a:endParaRPr lang="en-US" altLang="zh-CN" sz="900" dirty="0">
              <a:solidFill>
                <a:srgbClr val="FF0000"/>
              </a:solidFill>
              <a:cs typeface="+mn-ea"/>
              <a:sym typeface="+mn-lt"/>
            </a:endParaRPr>
          </a:p>
        </p:txBody>
      </p:sp>
      <p:pic>
        <p:nvPicPr>
          <p:cNvPr id="35" name="Picture 6"/>
          <p:cNvPicPr>
            <a:picLocks noChangeAspect="1" noChangeArrowheads="1"/>
          </p:cNvPicPr>
          <p:nvPr/>
        </p:nvPicPr>
        <p:blipFill>
          <a:blip r:embed="rId1" cstate="screen">
            <a:extLst>
              <a:ext uri="{28A0092B-C50C-407E-A947-70E740481C1C}">
                <a14:useLocalDpi xmlns:a14="http://schemas.microsoft.com/office/drawing/2010/main" val="0"/>
              </a:ext>
            </a:extLst>
          </a:blip>
          <a:srcRect/>
          <a:stretch>
            <a:fillRect/>
          </a:stretch>
        </p:blipFill>
        <p:spPr bwMode="auto">
          <a:xfrm>
            <a:off x="5582286" y="5491127"/>
            <a:ext cx="860016" cy="58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6"/>
          <p:cNvSpPr txBox="1">
            <a:spLocks noChangeArrowheads="1"/>
          </p:cNvSpPr>
          <p:nvPr/>
        </p:nvSpPr>
        <p:spPr bwMode="auto">
          <a:xfrm>
            <a:off x="5077595" y="6036528"/>
            <a:ext cx="16401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latin typeface="+mn-lt"/>
                <a:ea typeface="+mn-ea"/>
                <a:cs typeface="+mn-ea"/>
                <a:sym typeface="+mn-lt"/>
              </a:rPr>
              <a:t> 25G</a:t>
            </a:r>
            <a:r>
              <a:rPr lang="zh-CN" altLang="en-US" sz="900" dirty="0">
                <a:latin typeface="+mn-lt"/>
                <a:ea typeface="+mn-ea"/>
                <a:cs typeface="+mn-ea"/>
                <a:sym typeface="+mn-lt"/>
              </a:rPr>
              <a:t> </a:t>
            </a:r>
            <a:r>
              <a:rPr lang="en-US" altLang="zh-CN" sz="900" dirty="0">
                <a:latin typeface="+mn-lt"/>
                <a:ea typeface="+mn-ea"/>
                <a:cs typeface="+mn-ea"/>
                <a:sym typeface="+mn-lt"/>
              </a:rPr>
              <a:t>SFP28</a:t>
            </a:r>
            <a:r>
              <a:rPr lang="zh-CN" altLang="en-US" sz="900" dirty="0">
                <a:latin typeface="+mn-lt"/>
                <a:ea typeface="+mn-ea"/>
                <a:cs typeface="+mn-ea"/>
                <a:sym typeface="+mn-lt"/>
              </a:rPr>
              <a:t> </a:t>
            </a:r>
            <a:r>
              <a:rPr lang="en-US" altLang="zh-CN" sz="900" dirty="0">
                <a:latin typeface="+mn-lt"/>
                <a:ea typeface="+mn-ea"/>
                <a:cs typeface="+mn-ea"/>
                <a:sym typeface="+mn-lt"/>
              </a:rPr>
              <a:t>SR/LR/ER BIDI</a:t>
            </a:r>
            <a:endParaRPr lang="en-US" altLang="zh-CN" sz="900" dirty="0">
              <a:latin typeface="+mn-lt"/>
              <a:ea typeface="+mn-ea"/>
              <a:cs typeface="+mn-ea"/>
              <a:sym typeface="+mn-lt"/>
            </a:endParaRPr>
          </a:p>
          <a:p>
            <a:pPr eaLnBrk="1" hangingPunct="1"/>
            <a:r>
              <a:rPr lang="en-US" altLang="zh-CN" sz="900" dirty="0">
                <a:latin typeface="+mn-lt"/>
                <a:ea typeface="+mn-ea"/>
                <a:cs typeface="+mn-ea"/>
                <a:sym typeface="+mn-lt"/>
              </a:rPr>
              <a:t>25G LAN-WDM / DWDM ER</a:t>
            </a:r>
            <a:endParaRPr lang="en-US" altLang="zh-CN" sz="900" dirty="0">
              <a:latin typeface="+mn-lt"/>
              <a:ea typeface="+mn-ea"/>
              <a:cs typeface="+mn-ea"/>
              <a:sym typeface="+mn-lt"/>
            </a:endParaRPr>
          </a:p>
        </p:txBody>
      </p:sp>
      <p:pic>
        <p:nvPicPr>
          <p:cNvPr id="37" name="图片 39"/>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9470082" y="5460464"/>
            <a:ext cx="734290" cy="57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40"/>
          <p:cNvSpPr txBox="1">
            <a:spLocks noChangeArrowheads="1"/>
          </p:cNvSpPr>
          <p:nvPr/>
        </p:nvSpPr>
        <p:spPr bwMode="auto">
          <a:xfrm>
            <a:off x="8908182" y="6066025"/>
            <a:ext cx="1749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cs typeface="+mn-ea"/>
                <a:sym typeface="+mn-lt"/>
              </a:rPr>
              <a:t>200G LR4/ER4</a:t>
            </a:r>
            <a:endParaRPr lang="en-US" altLang="zh-CN" sz="900" dirty="0">
              <a:cs typeface="+mn-ea"/>
              <a:sym typeface="+mn-lt"/>
            </a:endParaRPr>
          </a:p>
          <a:p>
            <a:pPr eaLnBrk="1" hangingPunct="1"/>
            <a:r>
              <a:rPr lang="en-US" altLang="zh-CN" sz="900" dirty="0">
                <a:cs typeface="+mn-ea"/>
                <a:sym typeface="+mn-lt"/>
              </a:rPr>
              <a:t>100G/200G/400G DCO ZR</a:t>
            </a:r>
            <a:endParaRPr lang="en-US" altLang="zh-CN" sz="900" dirty="0">
              <a:cs typeface="+mn-ea"/>
              <a:sym typeface="+mn-lt"/>
            </a:endParaRPr>
          </a:p>
        </p:txBody>
      </p:sp>
      <p:pic>
        <p:nvPicPr>
          <p:cNvPr id="39" name="Picture 10" descr="Macintosh HD:Users:Adam:Desktop:5ZR0A00-TNBL Top.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438677">
            <a:off x="3414592" y="5533598"/>
            <a:ext cx="596527" cy="55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矩形 43"/>
          <p:cNvSpPr>
            <a:spLocks noChangeArrowheads="1"/>
          </p:cNvSpPr>
          <p:nvPr/>
        </p:nvSpPr>
        <p:spPr bwMode="auto">
          <a:xfrm>
            <a:off x="3316317" y="6130007"/>
            <a:ext cx="80342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latin typeface="+mn-lt"/>
                <a:ea typeface="+mn-ea"/>
                <a:cs typeface="+mn-ea"/>
                <a:sym typeface="+mn-lt"/>
              </a:rPr>
              <a:t>10GE SFP+</a:t>
            </a:r>
            <a:endParaRPr lang="en-US" altLang="zh-CN" sz="900" dirty="0">
              <a:latin typeface="+mn-lt"/>
              <a:ea typeface="+mn-ea"/>
              <a:cs typeface="+mn-ea"/>
              <a:sym typeface="+mn-lt"/>
            </a:endParaRPr>
          </a:p>
        </p:txBody>
      </p:sp>
      <p:cxnSp>
        <p:nvCxnSpPr>
          <p:cNvPr id="41" name="直接连接符 106"/>
          <p:cNvCxnSpPr/>
          <p:nvPr/>
        </p:nvCxnSpPr>
        <p:spPr bwMode="auto">
          <a:xfrm flipH="1">
            <a:off x="1826808" y="6396567"/>
            <a:ext cx="8648636" cy="0"/>
          </a:xfrm>
          <a:prstGeom prst="line">
            <a:avLst/>
          </a:prstGeom>
          <a:ln w="63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106"/>
          <p:cNvCxnSpPr/>
          <p:nvPr/>
        </p:nvCxnSpPr>
        <p:spPr bwMode="auto">
          <a:xfrm>
            <a:off x="4861570" y="5248655"/>
            <a:ext cx="0" cy="1147912"/>
          </a:xfrm>
          <a:prstGeom prst="line">
            <a:avLst/>
          </a:prstGeom>
          <a:ln w="635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43" name="Picture 10" descr="Macintosh HD:Users:Adam:Desktop:5ZR0A00-TNBL Top.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438677">
            <a:off x="2056860" y="5509194"/>
            <a:ext cx="596527" cy="55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矩形 48"/>
          <p:cNvSpPr>
            <a:spLocks noChangeArrowheads="1"/>
          </p:cNvSpPr>
          <p:nvPr/>
        </p:nvSpPr>
        <p:spPr bwMode="auto">
          <a:xfrm>
            <a:off x="1901709" y="6140928"/>
            <a:ext cx="84830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a:latin typeface="+mn-lt"/>
                <a:ea typeface="+mn-ea"/>
                <a:cs typeface="+mn-ea"/>
                <a:sym typeface="+mn-lt"/>
              </a:rPr>
              <a:t>3G/6G SFP+</a:t>
            </a:r>
            <a:endParaRPr lang="en-US" altLang="zh-CN" sz="900">
              <a:latin typeface="+mn-lt"/>
              <a:ea typeface="+mn-ea"/>
              <a:cs typeface="+mn-ea"/>
              <a:sym typeface="+mn-lt"/>
            </a:endParaRPr>
          </a:p>
        </p:txBody>
      </p:sp>
      <p:sp>
        <p:nvSpPr>
          <p:cNvPr id="47" name="TextBox 96"/>
          <p:cNvSpPr txBox="1">
            <a:spLocks noChangeArrowheads="1"/>
          </p:cNvSpPr>
          <p:nvPr/>
        </p:nvSpPr>
        <p:spPr bwMode="auto">
          <a:xfrm>
            <a:off x="6269155" y="6144295"/>
            <a:ext cx="21191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750" dirty="0">
                <a:latin typeface="+mn-lt"/>
                <a:ea typeface="+mn-ea"/>
                <a:cs typeface="+mn-ea"/>
                <a:sym typeface="+mn-lt"/>
              </a:rPr>
              <a:t> </a:t>
            </a:r>
            <a:endParaRPr lang="en-US" altLang="zh-CN" sz="750" dirty="0">
              <a:latin typeface="+mn-lt"/>
              <a:ea typeface="+mn-ea"/>
              <a:cs typeface="+mn-ea"/>
              <a:sym typeface="+mn-lt"/>
            </a:endParaRPr>
          </a:p>
        </p:txBody>
      </p:sp>
      <p:sp>
        <p:nvSpPr>
          <p:cNvPr id="48" name="矩形 47"/>
          <p:cNvSpPr>
            <a:spLocks noChangeArrowheads="1"/>
          </p:cNvSpPr>
          <p:nvPr/>
        </p:nvSpPr>
        <p:spPr bwMode="auto">
          <a:xfrm>
            <a:off x="5613307" y="5184852"/>
            <a:ext cx="196659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C00000"/>
                </a:solidFill>
                <a:latin typeface="+mn-lt"/>
                <a:ea typeface="+mn-ea"/>
                <a:cs typeface="+mn-ea"/>
                <a:sym typeface="+mn-lt"/>
              </a:rPr>
              <a:t>5G</a:t>
            </a:r>
            <a:r>
              <a:rPr lang="zh-CN" altLang="en-US" sz="900" dirty="0">
                <a:solidFill>
                  <a:srgbClr val="C00000"/>
                </a:solidFill>
                <a:latin typeface="+mn-lt"/>
                <a:ea typeface="+mn-ea"/>
                <a:cs typeface="+mn-ea"/>
                <a:sym typeface="+mn-lt"/>
              </a:rPr>
              <a:t> </a:t>
            </a:r>
            <a:r>
              <a:rPr lang="en-US" altLang="zh-CN" sz="900" dirty="0">
                <a:solidFill>
                  <a:srgbClr val="FF0000"/>
                </a:solidFill>
                <a:cs typeface="+mn-ea"/>
                <a:sym typeface="+mn-lt"/>
              </a:rPr>
              <a:t>前传光模块系列</a:t>
            </a:r>
            <a:endParaRPr lang="en-US" altLang="zh-CN" sz="900" dirty="0">
              <a:solidFill>
                <a:srgbClr val="FF0000"/>
              </a:solidFill>
              <a:cs typeface="+mn-ea"/>
              <a:sym typeface="+mn-lt"/>
            </a:endParaRPr>
          </a:p>
        </p:txBody>
      </p:sp>
      <p:sp>
        <p:nvSpPr>
          <p:cNvPr id="49" name="矩形 29"/>
          <p:cNvSpPr>
            <a:spLocks noChangeArrowheads="1"/>
          </p:cNvSpPr>
          <p:nvPr/>
        </p:nvSpPr>
        <p:spPr bwMode="auto">
          <a:xfrm>
            <a:off x="7917087" y="5139767"/>
            <a:ext cx="25584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C00000"/>
                </a:solidFill>
                <a:ea typeface="微软雅黑" panose="020B0503020204020204" charset="-122"/>
                <a:sym typeface="+mn-ea"/>
              </a:rPr>
              <a:t>5G </a:t>
            </a:r>
            <a:r>
              <a:rPr lang="en-US" altLang="zh-CN" sz="900">
                <a:solidFill>
                  <a:srgbClr val="C00000"/>
                </a:solidFill>
                <a:ea typeface="微软雅黑" panose="020B0503020204020204" charset="-122"/>
                <a:sym typeface="+mn-ea"/>
              </a:rPr>
              <a:t>中传/回传光模块系列</a:t>
            </a:r>
            <a:endParaRPr lang="en-US" altLang="zh-CN" sz="900">
              <a:solidFill>
                <a:srgbClr val="C00000"/>
              </a:solidFill>
              <a:ea typeface="微软雅黑" panose="020B0503020204020204" charset="-122"/>
              <a:sym typeface="+mn-ea"/>
            </a:endParaRPr>
          </a:p>
        </p:txBody>
      </p:sp>
      <p:pic>
        <p:nvPicPr>
          <p:cNvPr id="50" name="图片 49"/>
          <p:cNvPicPr>
            <a:picLocks noChangeAspect="1"/>
          </p:cNvPicPr>
          <p:nvPr/>
        </p:nvPicPr>
        <p:blipFill rotWithShape="1">
          <a:blip r:embed="rId4" cstate="screen"/>
          <a:srcRect/>
          <a:stretch>
            <a:fillRect/>
          </a:stretch>
        </p:blipFill>
        <p:spPr>
          <a:xfrm>
            <a:off x="6891958" y="5460464"/>
            <a:ext cx="840165" cy="649160"/>
          </a:xfrm>
          <a:prstGeom prst="rect">
            <a:avLst/>
          </a:prstGeom>
        </p:spPr>
      </p:pic>
      <p:sp>
        <p:nvSpPr>
          <p:cNvPr id="51" name="TextBox 40"/>
          <p:cNvSpPr txBox="1">
            <a:spLocks noChangeArrowheads="1"/>
          </p:cNvSpPr>
          <p:nvPr/>
        </p:nvSpPr>
        <p:spPr bwMode="auto">
          <a:xfrm>
            <a:off x="6891958" y="6055000"/>
            <a:ext cx="19300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latin typeface="+mn-lt"/>
                <a:ea typeface="+mn-ea"/>
                <a:cs typeface="+mn-ea"/>
                <a:sym typeface="+mn-lt"/>
              </a:rPr>
              <a:t>50G FR/LR/ER </a:t>
            </a:r>
            <a:r>
              <a:rPr lang="en-US" altLang="zh-CN" sz="900" dirty="0" err="1">
                <a:latin typeface="+mn-lt"/>
                <a:ea typeface="+mn-ea"/>
                <a:cs typeface="+mn-ea"/>
                <a:sym typeface="+mn-lt"/>
              </a:rPr>
              <a:t>BiDI</a:t>
            </a:r>
            <a:endParaRPr lang="en-US" altLang="zh-CN" sz="900" dirty="0">
              <a:latin typeface="+mn-lt"/>
              <a:ea typeface="+mn-ea"/>
              <a:cs typeface="+mn-ea"/>
              <a:sym typeface="+mn-lt"/>
            </a:endParaRPr>
          </a:p>
          <a:p>
            <a:pPr eaLnBrk="1" hangingPunct="1"/>
            <a:r>
              <a:rPr lang="en-US" altLang="zh-CN" sz="900" dirty="0">
                <a:latin typeface="+mn-lt"/>
                <a:ea typeface="+mn-ea"/>
                <a:cs typeface="+mn-ea"/>
                <a:sym typeface="+mn-lt"/>
              </a:rPr>
              <a:t>100G CWDM4/LR4/ER4/DWDM</a:t>
            </a:r>
            <a:endParaRPr lang="en-US" altLang="zh-CN" sz="900" dirty="0">
              <a:latin typeface="+mn-lt"/>
              <a:ea typeface="+mn-ea"/>
              <a:cs typeface="+mn-ea"/>
              <a:sym typeface="+mn-lt"/>
            </a:endParaRPr>
          </a:p>
        </p:txBody>
      </p:sp>
      <p:pic>
        <p:nvPicPr>
          <p:cNvPr id="52" name="图片 51"/>
          <p:cNvPicPr>
            <a:picLocks noChangeAspect="1"/>
          </p:cNvPicPr>
          <p:nvPr/>
        </p:nvPicPr>
        <p:blipFill>
          <a:blip r:embed="rId5" cstate="screen"/>
          <a:stretch>
            <a:fillRect/>
          </a:stretch>
        </p:blipFill>
        <p:spPr>
          <a:xfrm>
            <a:off x="8173938" y="5388457"/>
            <a:ext cx="864096" cy="628341"/>
          </a:xfrm>
          <a:prstGeom prst="rect">
            <a:avLst/>
          </a:prstGeom>
        </p:spPr>
      </p:pic>
      <p:sp>
        <p:nvSpPr>
          <p:cNvPr id="53" name="TextBox 52"/>
          <p:cNvSpPr txBox="1"/>
          <p:nvPr/>
        </p:nvSpPr>
        <p:spPr bwMode="auto">
          <a:xfrm>
            <a:off x="1650408" y="3588518"/>
            <a:ext cx="2448272" cy="1599565"/>
          </a:xfrm>
          <a:prstGeom prst="rect">
            <a:avLst/>
          </a:prstGeom>
          <a:solidFill>
            <a:schemeClr val="bg1"/>
          </a:solidFill>
          <a:ln w="9525">
            <a:noFill/>
            <a:miter lim="800000"/>
          </a:ln>
        </p:spPr>
        <p:txBody>
          <a:bodyPr wrap="square" rtlCol="0">
            <a:spAutoFit/>
          </a:bodyPr>
          <a:lstStyle/>
          <a:p>
            <a:pPr algn="l" latinLnBrk="1"/>
            <a:r>
              <a:rPr lang="zh-CN" altLang="en-US"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前传</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光纤直驱</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dirty="0">
                <a:latin typeface="Calibri" panose="020F0502020204030204" pitchFamily="34" charset="0"/>
                <a:cs typeface="Calibri" panose="020F0502020204030204" pitchFamily="34" charset="0"/>
              </a:rPr>
              <a:t>10G CWDM ZR</a:t>
            </a:r>
            <a:endParaRPr lang="en-US" altLang="zh-CN" sz="1400" dirty="0">
              <a:latin typeface="Calibri" panose="020F0502020204030204" pitchFamily="34" charset="0"/>
              <a:cs typeface="Calibri" panose="020F0502020204030204" pitchFamily="34" charset="0"/>
            </a:endParaRPr>
          </a:p>
          <a:p>
            <a:pPr algn="l" latinLnBrk="1"/>
            <a:r>
              <a:rPr lang="en-US" altLang="zh-CN" sz="1400" dirty="0">
                <a:latin typeface="Calibri" panose="020F0502020204030204" pitchFamily="34" charset="0"/>
                <a:cs typeface="Calibri" panose="020F0502020204030204" pitchFamily="34" charset="0"/>
              </a:rPr>
              <a:t>10G DWDM ZR</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latinLnBrk="1"/>
            <a:r>
              <a:rPr lang="en-US" altLang="zh-CN" sz="1400" dirty="0">
                <a:latin typeface="Calibri" panose="020F0502020204030204" pitchFamily="34" charset="0"/>
                <a:cs typeface="Calibri" panose="020F0502020204030204" pitchFamily="34" charset="0"/>
              </a:rPr>
              <a:t>25G SFP28 LR / BIDI LR   </a:t>
            </a:r>
            <a:endParaRPr lang="en-US" altLang="zh-CN" sz="1400" dirty="0">
              <a:latin typeface="Calibri" panose="020F0502020204030204" pitchFamily="34" charset="0"/>
              <a:cs typeface="Calibri" panose="020F0502020204030204" pitchFamily="34" charset="0"/>
            </a:endParaRPr>
          </a:p>
          <a:p>
            <a:pPr latinLnBrk="1"/>
            <a:r>
              <a:rPr lang="en-US" altLang="zh-CN" sz="1400" dirty="0">
                <a:latin typeface="Calibri" panose="020F0502020204030204" pitchFamily="34" charset="0"/>
                <a:cs typeface="Calibri" panose="020F0502020204030204" pitchFamily="34" charset="0"/>
              </a:rPr>
              <a:t>50G SFP56 LR / BIDI LR</a:t>
            </a:r>
            <a:endParaRPr lang="en-US" altLang="zh-CN" sz="1400" dirty="0">
              <a:latin typeface="Calibri" panose="020F0502020204030204" pitchFamily="34" charset="0"/>
              <a:cs typeface="Calibri" panose="020F0502020204030204" pitchFamily="34" charset="0"/>
            </a:endParaRPr>
          </a:p>
          <a:p>
            <a:pPr latinLnBrk="1"/>
            <a:r>
              <a:rPr lang="en-US" altLang="zh-CN" sz="1400" dirty="0">
                <a:latin typeface="Calibri" panose="020F0502020204030204" pitchFamily="34" charset="0"/>
                <a:ea typeface="Arial Unicode MS" panose="020B0604020202020204" charset="-122"/>
                <a:cs typeface="Calibri" panose="020F0502020204030204" pitchFamily="34" charset="0"/>
              </a:rPr>
              <a:t>0~10km</a:t>
            </a:r>
            <a:endParaRPr lang="zh-CN" altLang="en-US" sz="1400" dirty="0">
              <a:latin typeface="Calibri" panose="020F0502020204030204" pitchFamily="34" charset="0"/>
              <a:ea typeface="Arial Unicode MS" panose="020B0604020202020204" charset="-122"/>
              <a:cs typeface="Calibri" panose="020F0502020204030204" pitchFamily="34" charset="0"/>
            </a:endParaRPr>
          </a:p>
        </p:txBody>
      </p:sp>
      <p:sp>
        <p:nvSpPr>
          <p:cNvPr id="54" name="TextBox 53"/>
          <p:cNvSpPr txBox="1"/>
          <p:nvPr/>
        </p:nvSpPr>
        <p:spPr bwMode="auto">
          <a:xfrm>
            <a:off x="4789562" y="3818232"/>
            <a:ext cx="2592288" cy="1168400"/>
          </a:xfrm>
          <a:prstGeom prst="rect">
            <a:avLst/>
          </a:prstGeom>
          <a:solidFill>
            <a:schemeClr val="bg1"/>
          </a:solidFill>
          <a:ln w="9525">
            <a:noFill/>
            <a:miter lim="800000"/>
          </a:ln>
        </p:spPr>
        <p:txBody>
          <a:bodyPr wrap="square" rtlCol="0">
            <a:spAutoFit/>
          </a:bodyPr>
          <a:lstStyle/>
          <a:p>
            <a:pPr latinLnBrk="1"/>
            <a:r>
              <a:rPr lang="zh-CN" altLang="en-US"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中传</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latinLnBrk="1"/>
            <a:r>
              <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100G /200G DWDM</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100G DWDM  ER </a:t>
            </a:r>
            <a:endParaRPr lang="en-US" altLang="zh-CN" sz="1400" dirty="0">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100G CFP / 200G CFP2 DCO</a:t>
            </a:r>
            <a:endParaRPr lang="en-US" altLang="zh-CN" sz="1400" dirty="0">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40~80km </a:t>
            </a:r>
            <a:endParaRPr lang="zh-CN" altLang="en-US" sz="1400" dirty="0">
              <a:latin typeface="Calibri" panose="020F0502020204030204" pitchFamily="34" charset="0"/>
              <a:ea typeface="Arial Unicode MS" panose="020B0604020202020204" charset="-122"/>
              <a:cs typeface="Calibri" panose="020F0502020204030204" pitchFamily="34" charset="0"/>
            </a:endParaRPr>
          </a:p>
        </p:txBody>
      </p:sp>
      <p:sp>
        <p:nvSpPr>
          <p:cNvPr id="55" name="TextBox 54"/>
          <p:cNvSpPr txBox="1"/>
          <p:nvPr/>
        </p:nvSpPr>
        <p:spPr bwMode="auto">
          <a:xfrm>
            <a:off x="7917215" y="3818233"/>
            <a:ext cx="2520280" cy="953135"/>
          </a:xfrm>
          <a:prstGeom prst="rect">
            <a:avLst/>
          </a:prstGeom>
          <a:solidFill>
            <a:schemeClr val="bg1"/>
          </a:solidFill>
          <a:ln w="9525">
            <a:noFill/>
            <a:miter lim="800000"/>
          </a:ln>
        </p:spPr>
        <p:txBody>
          <a:bodyPr wrap="square" rtlCol="0">
            <a:spAutoFit/>
          </a:bodyPr>
          <a:lstStyle/>
          <a:p>
            <a:pPr algn="l" latinLnBrk="1"/>
            <a:r>
              <a:rPr lang="zh-CN" altLang="en-US" sz="1400" dirty="0">
                <a:latin typeface="Calibri" panose="020F0502020204030204" pitchFamily="34" charset="0"/>
                <a:ea typeface="Arial Unicode MS" panose="020B0604020202020204" charset="-122"/>
                <a:cs typeface="Calibri" panose="020F0502020204030204" pitchFamily="34" charset="0"/>
              </a:rPr>
              <a:t>回传</a:t>
            </a:r>
            <a:endParaRPr lang="en-US" altLang="zh-CN" sz="1400" dirty="0">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400G </a:t>
            </a:r>
            <a:r>
              <a:rPr lang="zh-CN" altLang="en-US"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相干</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400G CFP2 DCO</a:t>
            </a:r>
            <a:endParaRPr lang="en-US" altLang="zh-CN" sz="1400" dirty="0">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&lt;200km</a:t>
            </a:r>
            <a:r>
              <a:rPr lang="en-US" altLang="zh-CN" sz="1400" dirty="0">
                <a:latin typeface="Arial Unicode MS" panose="020B0604020202020204" charset="-122"/>
                <a:ea typeface="Arial Unicode MS" panose="020B0604020202020204" charset="-122"/>
                <a:cs typeface="Arial Unicode MS" panose="020B0604020202020204" charset="-122"/>
              </a:rPr>
              <a:t> </a:t>
            </a:r>
            <a:endParaRPr lang="zh-CN" altLang="en-US" sz="1400" dirty="0">
              <a:latin typeface="Arial Unicode MS" panose="020B0604020202020204" charset="-122"/>
              <a:ea typeface="Arial Unicode MS" panose="020B0604020202020204" charset="-122"/>
              <a:cs typeface="Arial Unicode MS" panose="020B0604020202020204" charset="-122"/>
            </a:endParaRPr>
          </a:p>
        </p:txBody>
      </p:sp>
      <p:grpSp>
        <p:nvGrpSpPr>
          <p:cNvPr id="10" name="组合 9"/>
          <p:cNvGrpSpPr/>
          <p:nvPr/>
        </p:nvGrpSpPr>
        <p:grpSpPr>
          <a:xfrm>
            <a:off x="1692910" y="1111885"/>
            <a:ext cx="8604250" cy="2485390"/>
            <a:chOff x="266" y="1638"/>
            <a:chExt cx="13550" cy="3914"/>
          </a:xfrm>
        </p:grpSpPr>
        <p:pic>
          <p:nvPicPr>
            <p:cNvPr id="57" name="Picture 2"/>
            <p:cNvPicPr>
              <a:picLocks noChangeAspect="1" noChangeArrowheads="1"/>
            </p:cNvPicPr>
            <p:nvPr/>
          </p:nvPicPr>
          <p:blipFill>
            <a:blip r:embed="rId6" cstate="screen"/>
            <a:srcRect/>
            <a:stretch>
              <a:fillRect/>
            </a:stretch>
          </p:blipFill>
          <p:spPr bwMode="auto">
            <a:xfrm>
              <a:off x="266" y="1814"/>
              <a:ext cx="13550" cy="3717"/>
            </a:xfrm>
            <a:prstGeom prst="rect">
              <a:avLst/>
            </a:prstGeom>
            <a:noFill/>
            <a:ln w="9525">
              <a:noFill/>
              <a:miter lim="800000"/>
              <a:headEnd/>
              <a:tailEnd/>
            </a:ln>
          </p:spPr>
        </p:pic>
        <p:sp>
          <p:nvSpPr>
            <p:cNvPr id="3" name="文本框 2"/>
            <p:cNvSpPr txBox="1"/>
            <p:nvPr/>
          </p:nvSpPr>
          <p:spPr>
            <a:xfrm>
              <a:off x="1288" y="5021"/>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前传</a:t>
              </a:r>
              <a:endParaRPr lang="zh-CN" altLang="en-US" sz="1600" b="1" dirty="0">
                <a:latin typeface="Helvetica" panose="020B0604020202030204" pitchFamily="34" charset="0"/>
              </a:endParaRPr>
            </a:p>
          </p:txBody>
        </p:sp>
        <p:sp>
          <p:nvSpPr>
            <p:cNvPr id="7" name="文本框 6"/>
            <p:cNvSpPr txBox="1"/>
            <p:nvPr/>
          </p:nvSpPr>
          <p:spPr>
            <a:xfrm>
              <a:off x="4547" y="4990"/>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中传</a:t>
              </a:r>
              <a:endParaRPr lang="zh-CN" altLang="en-US" sz="1600" b="1" dirty="0">
                <a:latin typeface="Helvetica" panose="020B0604020202030204" pitchFamily="34" charset="0"/>
              </a:endParaRPr>
            </a:p>
          </p:txBody>
        </p:sp>
        <p:sp>
          <p:nvSpPr>
            <p:cNvPr id="8" name="文本框 7"/>
            <p:cNvSpPr txBox="1"/>
            <p:nvPr/>
          </p:nvSpPr>
          <p:spPr>
            <a:xfrm>
              <a:off x="9696" y="4990"/>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回传</a:t>
              </a:r>
              <a:endParaRPr lang="zh-CN" altLang="en-US" sz="1600" b="1" dirty="0">
                <a:latin typeface="Helvetica" panose="020B0604020202030204" pitchFamily="34" charset="0"/>
              </a:endParaRPr>
            </a:p>
          </p:txBody>
        </p:sp>
        <p:sp>
          <p:nvSpPr>
            <p:cNvPr id="9" name="文本框 8"/>
            <p:cNvSpPr txBox="1"/>
            <p:nvPr/>
          </p:nvSpPr>
          <p:spPr>
            <a:xfrm>
              <a:off x="7763" y="1638"/>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回传</a:t>
              </a:r>
              <a:endParaRPr lang="zh-CN" altLang="en-US" sz="1600" b="1" dirty="0">
                <a:latin typeface="Helvetica" panose="020B060402020203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369377" y="479610"/>
            <a:ext cx="9144000" cy="828490"/>
          </a:xfrm>
        </p:spPr>
        <p:txBody>
          <a:bodyPr anchor="t" anchorCtr="1"/>
          <a:lstStyle/>
          <a:p>
            <a:pPr lvl="0"/>
            <a:r>
              <a:rPr lang="zh-CN" altLang="en-US" dirty="0" smtClean="0"/>
              <a:t>产品介绍</a:t>
            </a:r>
            <a:endParaRPr lang="zh-CN" altLang="en-US" dirty="0"/>
          </a:p>
        </p:txBody>
      </p:sp>
      <p:sp>
        <p:nvSpPr>
          <p:cNvPr id="6" name="矩形 5"/>
          <p:cNvSpPr/>
          <p:nvPr/>
        </p:nvSpPr>
        <p:spPr>
          <a:xfrm>
            <a:off x="634999" y="1582113"/>
            <a:ext cx="5828840" cy="1015663"/>
          </a:xfrm>
          <a:prstGeom prst="rect">
            <a:avLst/>
          </a:prstGeom>
        </p:spPr>
        <p:txBody>
          <a:bodyPr wrap="none">
            <a:spAutoFit/>
          </a:bodyPr>
          <a:lstStyle/>
          <a:p>
            <a:r>
              <a:rPr lang="zh-CN" altLang="en-US" sz="2000" dirty="0">
                <a:solidFill>
                  <a:schemeClr val="accent6"/>
                </a:solidFill>
                <a:latin typeface="微软雅黑" panose="020B0503020204020204" charset="-122"/>
                <a:ea typeface="微软雅黑" panose="020B0503020204020204" charset="-122"/>
              </a:rPr>
              <a:t>赛克斯康定位光传输整体</a:t>
            </a:r>
            <a:r>
              <a:rPr lang="zh-CN" altLang="en-US" sz="2000" dirty="0" smtClean="0">
                <a:solidFill>
                  <a:schemeClr val="accent6"/>
                </a:solidFill>
                <a:latin typeface="微软雅黑" panose="020B0503020204020204" charset="-122"/>
                <a:ea typeface="微软雅黑" panose="020B0503020204020204" charset="-122"/>
              </a:rPr>
              <a:t>方案提供商</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r>
              <a:rPr lang="zh-CN" altLang="en-US" sz="2000" dirty="0">
                <a:solidFill>
                  <a:schemeClr val="accent6"/>
                </a:solidFill>
                <a:latin typeface="微软雅黑" panose="020B0503020204020204" charset="-122"/>
                <a:ea typeface="微软雅黑" panose="020B0503020204020204" charset="-122"/>
              </a:rPr>
              <a:t>全球50强运营商中</a:t>
            </a:r>
            <a:r>
              <a:rPr lang="en-US" altLang="zh-CN" sz="2000" dirty="0">
                <a:solidFill>
                  <a:schemeClr val="accent6"/>
                </a:solidFill>
                <a:latin typeface="微软雅黑" panose="020B0503020204020204" charset="-122"/>
                <a:ea typeface="微软雅黑" panose="020B0503020204020204" charset="-122"/>
              </a:rPr>
              <a:t>,</a:t>
            </a:r>
            <a:r>
              <a:rPr lang="zh-CN" altLang="en-US" sz="2000" dirty="0">
                <a:solidFill>
                  <a:schemeClr val="accent6"/>
                </a:solidFill>
                <a:latin typeface="微软雅黑" panose="020B0503020204020204" charset="-122"/>
                <a:ea typeface="微软雅黑" panose="020B0503020204020204" charset="-122"/>
              </a:rPr>
              <a:t>9家运营商应用赛克斯康产品。</a:t>
            </a:r>
            <a:endParaRPr lang="zh-CN" altLang="en-US" sz="2000" dirty="0">
              <a:solidFill>
                <a:schemeClr val="accent6"/>
              </a:solidFill>
              <a:latin typeface="微软雅黑" panose="020B0503020204020204" charset="-122"/>
              <a:ea typeface="微软雅黑" panose="020B0503020204020204" charset="-122"/>
            </a:endParaRPr>
          </a:p>
          <a:p>
            <a:endParaRPr lang="zh-CN" altLang="en-US" sz="2000" dirty="0">
              <a:latin typeface="微软雅黑" panose="020B0503020204020204" charset="-122"/>
              <a:ea typeface="微软雅黑" panose="020B0503020204020204" charset="-122"/>
            </a:endParaRPr>
          </a:p>
        </p:txBody>
      </p:sp>
      <p:grpSp>
        <p:nvGrpSpPr>
          <p:cNvPr id="7" name="组合 6"/>
          <p:cNvGrpSpPr/>
          <p:nvPr/>
        </p:nvGrpSpPr>
        <p:grpSpPr>
          <a:xfrm>
            <a:off x="482599" y="2438173"/>
            <a:ext cx="10752455" cy="1778635"/>
            <a:chOff x="1235" y="4191"/>
            <a:chExt cx="16933" cy="2801"/>
          </a:xfrm>
        </p:grpSpPr>
        <p:pic>
          <p:nvPicPr>
            <p:cNvPr id="8" name="图片 7" descr="QQphoto (3)"/>
            <p:cNvPicPr>
              <a:picLocks noChangeAspect="1"/>
            </p:cNvPicPr>
            <p:nvPr/>
          </p:nvPicPr>
          <p:blipFill>
            <a:blip r:embed="rId1" cstate="email"/>
            <a:stretch>
              <a:fillRect/>
            </a:stretch>
          </p:blipFill>
          <p:spPr>
            <a:xfrm>
              <a:off x="5612" y="4234"/>
              <a:ext cx="4151"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descr="QQphoto (1)"/>
            <p:cNvPicPr>
              <a:picLocks noChangeAspect="1"/>
            </p:cNvPicPr>
            <p:nvPr/>
          </p:nvPicPr>
          <p:blipFill>
            <a:blip r:embed="rId2" cstate="email"/>
            <a:stretch>
              <a:fillRect/>
            </a:stretch>
          </p:blipFill>
          <p:spPr>
            <a:xfrm>
              <a:off x="9902" y="4234"/>
              <a:ext cx="4315"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descr="QQphoto (2)"/>
            <p:cNvPicPr>
              <a:picLocks noChangeAspect="1"/>
            </p:cNvPicPr>
            <p:nvPr/>
          </p:nvPicPr>
          <p:blipFill>
            <a:blip r:embed="rId3" cstate="email"/>
            <a:stretch>
              <a:fillRect/>
            </a:stretch>
          </p:blipFill>
          <p:spPr>
            <a:xfrm>
              <a:off x="14357" y="4234"/>
              <a:ext cx="3811"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descr="0K)6}C5ZUM%F(9`B21S07)6"/>
            <p:cNvPicPr>
              <a:picLocks noChangeAspect="1"/>
            </p:cNvPicPr>
            <p:nvPr/>
          </p:nvPicPr>
          <p:blipFill>
            <a:blip r:embed="rId4" cstate="email"/>
            <a:stretch>
              <a:fillRect/>
            </a:stretch>
          </p:blipFill>
          <p:spPr>
            <a:xfrm>
              <a:off x="1235" y="4191"/>
              <a:ext cx="4240" cy="2801"/>
            </a:xfrm>
            <a:prstGeom prst="roundRect">
              <a:avLst/>
            </a:prstGeom>
            <a:effectLst>
              <a:reflection blurRad="6350" stA="24000" endA="300" endPos="55000" dir="5400000" sy="-100000" algn="bl" rotWithShape="0"/>
            </a:effectLst>
          </p:spPr>
        </p:pic>
      </p:grpSp>
      <p:sp>
        <p:nvSpPr>
          <p:cNvPr id="12" name="内容占位符 2"/>
          <p:cNvSpPr>
            <a:spLocks noGrp="1"/>
          </p:cNvSpPr>
          <p:nvPr/>
        </p:nvSpPr>
        <p:spPr>
          <a:xfrm>
            <a:off x="523874" y="4412081"/>
            <a:ext cx="10835005" cy="16651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zh-CN" altLang="en-US" sz="1600" dirty="0">
                <a:solidFill>
                  <a:schemeClr val="accent6"/>
                </a:solidFill>
                <a:latin typeface="微软雅黑" panose="020B0503020204020204" charset="-122"/>
                <a:ea typeface="微软雅黑" panose="020B0503020204020204" charset="-122"/>
              </a:rPr>
              <a:t>借助企业对国际前沿科技发展的不断跟踪和引进</a:t>
            </a:r>
            <a:r>
              <a:rPr lang="en-US" altLang="zh-CN" sz="1600" dirty="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可为用户提供全面的数据网络用光/电模块解决方案,CFP、CFP2、CFP4、QSFP+、QSFP+28、SFP、BIDI(单纤双向)、CWDM、DWDM</a:t>
            </a:r>
            <a:r>
              <a:rPr lang="zh-CN" altLang="en-US" sz="1600" dirty="0" smtClean="0">
                <a:solidFill>
                  <a:schemeClr val="accent6"/>
                </a:solidFill>
                <a:latin typeface="微软雅黑" panose="020B0503020204020204" charset="-122"/>
                <a:ea typeface="微软雅黑" panose="020B0503020204020204" charset="-122"/>
              </a:rPr>
              <a:t>、</a:t>
            </a:r>
            <a:r>
              <a:rPr lang="en-US" altLang="zh-CN" sz="1600" dirty="0" smtClean="0">
                <a:solidFill>
                  <a:schemeClr val="accent6"/>
                </a:solidFill>
                <a:latin typeface="微软雅黑" panose="020B0503020204020204" charset="-122"/>
                <a:ea typeface="微软雅黑" panose="020B0503020204020204" charset="-122"/>
              </a:rPr>
              <a:t>SFP28</a:t>
            </a:r>
            <a:r>
              <a:rPr lang="zh-CN" altLang="en-US" sz="1600" dirty="0" smtClean="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X2、XFP、SFP+等各种类型光/电收发一体模块传输距离覆盖100米到120公里范围,和无源MUX/DEMUX全系列产品。赛克斯康的光/电模块具备和各种主流交换机系统的全面兼容能力</a:t>
            </a:r>
            <a:r>
              <a:rPr lang="en-US" altLang="zh-CN" sz="1600" dirty="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可广泛应用于IP局域网、城域网、广域网、电信传输网</a:t>
            </a:r>
            <a:r>
              <a:rPr lang="en-US" altLang="zh-CN" sz="1600" dirty="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为用户提供最为灵活的网络互联解决方案。</a:t>
            </a:r>
            <a:endParaRPr lang="zh-CN" altLang="en-US" sz="1600" dirty="0">
              <a:solidFill>
                <a:schemeClr val="accent6"/>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496613" y="305465"/>
            <a:ext cx="3894015" cy="523220"/>
          </a:xfrm>
          <a:prstGeom prst="rect">
            <a:avLst/>
          </a:prstGeom>
        </p:spPr>
        <p:txBody>
          <a:bodyPr wrap="none">
            <a:spAutoFit/>
          </a:bodyPr>
          <a:lstStyle/>
          <a:p>
            <a:pPr>
              <a:defRPr/>
            </a:pPr>
            <a:r>
              <a:rPr lang="en-US" altLang="zh-CN" sz="2800" dirty="0">
                <a:latin typeface="+mj-ea"/>
                <a:ea typeface="+mj-ea"/>
                <a:cs typeface="+mj-ea"/>
                <a:sym typeface="+mn-lt"/>
              </a:rPr>
              <a:t>5G光传输前传解决方案</a:t>
            </a:r>
            <a:endParaRPr lang="en-US" altLang="zh-CN" sz="2800" dirty="0">
              <a:latin typeface="+mj-ea"/>
              <a:ea typeface="+mj-ea"/>
              <a:cs typeface="+mj-ea"/>
              <a:sym typeface="+mn-lt"/>
            </a:endParaRPr>
          </a:p>
        </p:txBody>
      </p:sp>
      <p:pic>
        <p:nvPicPr>
          <p:cNvPr id="29" name="图片 28"/>
          <p:cNvPicPr/>
          <p:nvPr/>
        </p:nvPicPr>
        <p:blipFill>
          <a:blip r:embed="rId1" cstate="screen"/>
          <a:srcRect/>
          <a:stretch>
            <a:fillRect/>
          </a:stretch>
        </p:blipFill>
        <p:spPr bwMode="auto">
          <a:xfrm>
            <a:off x="7104112" y="1917086"/>
            <a:ext cx="3384376" cy="1311643"/>
          </a:xfrm>
          <a:prstGeom prst="rect">
            <a:avLst/>
          </a:prstGeom>
          <a:noFill/>
          <a:ln w="9525">
            <a:noFill/>
            <a:miter lim="800000"/>
            <a:headEnd/>
            <a:tailEnd/>
          </a:ln>
        </p:spPr>
      </p:pic>
      <p:sp>
        <p:nvSpPr>
          <p:cNvPr id="35" name="TextBox 34"/>
          <p:cNvSpPr txBox="1"/>
          <p:nvPr/>
        </p:nvSpPr>
        <p:spPr>
          <a:xfrm>
            <a:off x="2606040" y="1128396"/>
            <a:ext cx="2896870" cy="337185"/>
          </a:xfrm>
          <a:prstGeom prst="rect">
            <a:avLst/>
          </a:prstGeom>
          <a:noFill/>
        </p:spPr>
        <p:txBody>
          <a:bodyPr wrap="square" rtlCol="0">
            <a:spAutoFit/>
          </a:bodyPr>
          <a:lstStyle/>
          <a:p>
            <a:r>
              <a:rPr lang="zh-CN" altLang="zh-CN" sz="1600" dirty="0"/>
              <a:t> </a:t>
            </a:r>
            <a:r>
              <a:rPr lang="en-US" altLang="zh-CN" sz="1600" dirty="0"/>
              <a:t>5G前传/中传的速率与距离</a:t>
            </a:r>
            <a:endParaRPr lang="en-US" altLang="zh-CN" sz="1600" dirty="0"/>
          </a:p>
        </p:txBody>
      </p:sp>
      <p:pic>
        <p:nvPicPr>
          <p:cNvPr id="36" name="图片 35"/>
          <p:cNvPicPr/>
          <p:nvPr/>
        </p:nvPicPr>
        <p:blipFill>
          <a:blip r:embed="rId2" cstate="screen"/>
          <a:srcRect/>
          <a:stretch>
            <a:fillRect/>
          </a:stretch>
        </p:blipFill>
        <p:spPr bwMode="auto">
          <a:xfrm>
            <a:off x="2247420" y="4216219"/>
            <a:ext cx="3776573" cy="1879691"/>
          </a:xfrm>
          <a:prstGeom prst="rect">
            <a:avLst/>
          </a:prstGeom>
          <a:noFill/>
          <a:ln w="9525">
            <a:noFill/>
            <a:miter lim="800000"/>
            <a:headEnd/>
            <a:tailEnd/>
          </a:ln>
        </p:spPr>
      </p:pic>
      <p:sp>
        <p:nvSpPr>
          <p:cNvPr id="37" name="TextBox 36"/>
          <p:cNvSpPr txBox="1"/>
          <p:nvPr/>
        </p:nvSpPr>
        <p:spPr>
          <a:xfrm>
            <a:off x="2996565" y="6071871"/>
            <a:ext cx="2797810" cy="337185"/>
          </a:xfrm>
          <a:prstGeom prst="rect">
            <a:avLst/>
          </a:prstGeom>
          <a:noFill/>
        </p:spPr>
        <p:txBody>
          <a:bodyPr wrap="square" rtlCol="0">
            <a:spAutoFit/>
          </a:bodyPr>
          <a:lstStyle/>
          <a:p>
            <a:r>
              <a:rPr lang="en-US" altLang="zh-CN" sz="1600" dirty="0"/>
              <a:t> </a:t>
            </a:r>
            <a:r>
              <a:rPr lang="en-US" altLang="zh-CN" sz="1600" dirty="0">
                <a:sym typeface="+mn-ea"/>
              </a:rPr>
              <a:t>5G </a:t>
            </a:r>
            <a:r>
              <a:rPr lang="zh-CN" altLang="en-US" sz="1600" dirty="0">
                <a:sym typeface="+mn-ea"/>
              </a:rPr>
              <a:t>前传</a:t>
            </a:r>
            <a:r>
              <a:rPr lang="zh-CN" altLang="zh-CN" sz="1600" dirty="0">
                <a:sym typeface="+mn-ea"/>
              </a:rPr>
              <a:t>光纤直连方案</a:t>
            </a:r>
            <a:endParaRPr lang="zh-CN" altLang="en-US" sz="1600" dirty="0"/>
          </a:p>
        </p:txBody>
      </p:sp>
      <p:sp>
        <p:nvSpPr>
          <p:cNvPr id="38" name="TextBox 37"/>
          <p:cNvSpPr txBox="1"/>
          <p:nvPr/>
        </p:nvSpPr>
        <p:spPr>
          <a:xfrm>
            <a:off x="7702550" y="3408681"/>
            <a:ext cx="2207260" cy="337185"/>
          </a:xfrm>
          <a:prstGeom prst="rect">
            <a:avLst/>
          </a:prstGeom>
          <a:noFill/>
        </p:spPr>
        <p:txBody>
          <a:bodyPr wrap="square" rtlCol="0">
            <a:spAutoFit/>
          </a:bodyPr>
          <a:lstStyle/>
          <a:p>
            <a:r>
              <a:rPr lang="en-US" altLang="zh-CN" sz="1600" dirty="0">
                <a:sym typeface="+mn-ea"/>
              </a:rPr>
              <a:t>5G </a:t>
            </a:r>
            <a:r>
              <a:rPr lang="zh-CN" altLang="en-US" sz="1600" dirty="0">
                <a:sym typeface="+mn-ea"/>
              </a:rPr>
              <a:t>前传</a:t>
            </a:r>
            <a:r>
              <a:rPr lang="en-US" altLang="zh-CN" sz="1600" dirty="0">
                <a:sym typeface="+mn-ea"/>
              </a:rPr>
              <a:t>WDM</a:t>
            </a:r>
            <a:r>
              <a:rPr lang="zh-CN" altLang="en-US" sz="1600" dirty="0">
                <a:sym typeface="+mn-ea"/>
              </a:rPr>
              <a:t>方案</a:t>
            </a:r>
            <a:endParaRPr lang="zh-CN" altLang="en-US" sz="1600" dirty="0"/>
          </a:p>
        </p:txBody>
      </p:sp>
      <p:pic>
        <p:nvPicPr>
          <p:cNvPr id="39" name="图片 38"/>
          <p:cNvPicPr/>
          <p:nvPr/>
        </p:nvPicPr>
        <p:blipFill>
          <a:blip r:embed="rId3" cstate="screen"/>
          <a:srcRect/>
          <a:stretch>
            <a:fillRect/>
          </a:stretch>
        </p:blipFill>
        <p:spPr bwMode="auto">
          <a:xfrm>
            <a:off x="6600056" y="4221341"/>
            <a:ext cx="3430874" cy="1783828"/>
          </a:xfrm>
          <a:prstGeom prst="rect">
            <a:avLst/>
          </a:prstGeom>
          <a:noFill/>
          <a:ln w="9525">
            <a:noFill/>
            <a:miter lim="800000"/>
            <a:headEnd/>
            <a:tailEnd/>
          </a:ln>
        </p:spPr>
      </p:pic>
      <p:sp>
        <p:nvSpPr>
          <p:cNvPr id="40" name="TextBox 39"/>
          <p:cNvSpPr txBox="1"/>
          <p:nvPr/>
        </p:nvSpPr>
        <p:spPr>
          <a:xfrm>
            <a:off x="7122161" y="6095366"/>
            <a:ext cx="2988945" cy="337185"/>
          </a:xfrm>
          <a:prstGeom prst="rect">
            <a:avLst/>
          </a:prstGeom>
          <a:noFill/>
        </p:spPr>
        <p:txBody>
          <a:bodyPr wrap="square" rtlCol="0">
            <a:spAutoFit/>
          </a:bodyPr>
          <a:lstStyle/>
          <a:p>
            <a:r>
              <a:rPr lang="en-US" altLang="zh-CN" sz="1600" dirty="0">
                <a:sym typeface="+mn-ea"/>
              </a:rPr>
              <a:t>5G</a:t>
            </a:r>
            <a:r>
              <a:rPr lang="zh-CN" altLang="en-US" sz="1600" dirty="0">
                <a:sym typeface="+mn-ea"/>
              </a:rPr>
              <a:t>前传点对多点</a:t>
            </a:r>
            <a:r>
              <a:rPr lang="en-US" altLang="zh-CN" sz="1600" dirty="0">
                <a:sym typeface="+mn-ea"/>
              </a:rPr>
              <a:t>WDM</a:t>
            </a:r>
            <a:r>
              <a:rPr lang="zh-CN" altLang="en-US" sz="1600" dirty="0">
                <a:sym typeface="+mn-ea"/>
              </a:rPr>
              <a:t>方案</a:t>
            </a:r>
            <a:endParaRPr lang="zh-CN" altLang="en-US" sz="1600" dirty="0"/>
          </a:p>
        </p:txBody>
      </p:sp>
      <p:pic>
        <p:nvPicPr>
          <p:cNvPr id="3" name="图片 2"/>
          <p:cNvPicPr>
            <a:picLocks noChangeAspect="1"/>
          </p:cNvPicPr>
          <p:nvPr/>
        </p:nvPicPr>
        <p:blipFill>
          <a:blip r:embed="rId4" cstate="print"/>
          <a:stretch>
            <a:fillRect/>
          </a:stretch>
        </p:blipFill>
        <p:spPr>
          <a:xfrm>
            <a:off x="2247265" y="1550670"/>
            <a:ext cx="4353560" cy="2533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mj-ea"/>
                <a:sym typeface="+mn-lt"/>
              </a:rPr>
              <a:t>市场领域</a:t>
            </a:r>
            <a:endParaRPr lang="zh-CN" altLang="en-US" dirty="0"/>
          </a:p>
        </p:txBody>
      </p:sp>
      <p:grpSp>
        <p:nvGrpSpPr>
          <p:cNvPr id="6" name="组合 12"/>
          <p:cNvGrpSpPr/>
          <p:nvPr/>
        </p:nvGrpSpPr>
        <p:grpSpPr bwMode="auto">
          <a:xfrm>
            <a:off x="1870253" y="2280409"/>
            <a:ext cx="1979613" cy="1900237"/>
            <a:chOff x="4337333" y="1285860"/>
            <a:chExt cx="1329864" cy="1277892"/>
          </a:xfrm>
        </p:grpSpPr>
        <p:sp>
          <p:nvSpPr>
            <p:cNvPr id="7" name="椭圆 6"/>
            <p:cNvSpPr>
              <a:spLocks noChangeAspect="1"/>
            </p:cNvSpPr>
            <p:nvPr/>
          </p:nvSpPr>
          <p:spPr>
            <a:xfrm>
              <a:off x="4381058" y="1285860"/>
              <a:ext cx="1277608" cy="1277892"/>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Rectangle 1"/>
            <p:cNvSpPr>
              <a:spLocks noChangeArrowheads="1"/>
            </p:cNvSpPr>
            <p:nvPr/>
          </p:nvSpPr>
          <p:spPr bwMode="auto">
            <a:xfrm>
              <a:off x="4337333" y="1706792"/>
              <a:ext cx="1329864" cy="475286"/>
            </a:xfrm>
            <a:prstGeom prst="rect">
              <a:avLst/>
            </a:prstGeom>
            <a:noFill/>
            <a:ln w="9525">
              <a:noFill/>
              <a:miter lim="800000"/>
            </a:ln>
          </p:spPr>
          <p:txBody>
            <a:bodyPr anchor="ctr">
              <a:spAutoFit/>
            </a:bodyPr>
            <a:lstStyle/>
            <a:p>
              <a:pPr algn="ctr"/>
              <a:r>
                <a:rPr sz="2000" b="1" dirty="0" err="1">
                  <a:solidFill>
                    <a:srgbClr val="404040"/>
                  </a:solidFill>
                  <a:latin typeface="微软雅黑" panose="020B0503020204020204" charset="-122"/>
                  <a:ea typeface="微软雅黑" panose="020B0503020204020204" charset="-122"/>
                  <a:cs typeface="Times New Roman" panose="02020603050405020304" pitchFamily="18" charset="0"/>
                </a:rPr>
                <a:t>互联网运营商（DCI</a:t>
              </a:r>
              <a:r>
                <a:rPr sz="2000" b="1" dirty="0">
                  <a:solidFill>
                    <a:srgbClr val="404040"/>
                  </a:solidFill>
                  <a:latin typeface="微软雅黑" panose="020B0503020204020204" charset="-122"/>
                  <a:ea typeface="微软雅黑" panose="020B0503020204020204" charset="-122"/>
                  <a:cs typeface="Times New Roman" panose="02020603050405020304" pitchFamily="18" charset="0"/>
                </a:rPr>
                <a:t>）</a:t>
              </a:r>
              <a:endParaRPr sz="2000" b="1" dirty="0">
                <a:solidFill>
                  <a:srgbClr val="404040"/>
                </a:solidFill>
                <a:latin typeface="微软雅黑" panose="020B0503020204020204" charset="-122"/>
                <a:ea typeface="微软雅黑" panose="020B0503020204020204" charset="-122"/>
                <a:cs typeface="Times New Roman" panose="02020603050405020304" pitchFamily="18" charset="0"/>
              </a:endParaRPr>
            </a:p>
          </p:txBody>
        </p:sp>
      </p:grpSp>
      <p:grpSp>
        <p:nvGrpSpPr>
          <p:cNvPr id="9" name="组合 36"/>
          <p:cNvGrpSpPr/>
          <p:nvPr/>
        </p:nvGrpSpPr>
        <p:grpSpPr>
          <a:xfrm>
            <a:off x="4895984" y="2307297"/>
            <a:ext cx="1831325" cy="1674813"/>
            <a:chOff x="4252843" y="1285875"/>
            <a:chExt cx="1831325" cy="1674813"/>
          </a:xfrm>
        </p:grpSpPr>
        <p:sp>
          <p:nvSpPr>
            <p:cNvPr id="10" name="椭圆 9"/>
            <p:cNvSpPr>
              <a:spLocks noChangeAspect="1"/>
            </p:cNvSpPr>
            <p:nvPr/>
          </p:nvSpPr>
          <p:spPr>
            <a:xfrm>
              <a:off x="4409356" y="1285875"/>
              <a:ext cx="1674812" cy="1674813"/>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Rectangle 1"/>
            <p:cNvSpPr>
              <a:spLocks noChangeArrowheads="1"/>
            </p:cNvSpPr>
            <p:nvPr/>
          </p:nvSpPr>
          <p:spPr bwMode="auto">
            <a:xfrm>
              <a:off x="4252843" y="1644016"/>
              <a:ext cx="1787525" cy="922020"/>
            </a:xfrm>
            <a:prstGeom prst="rect">
              <a:avLst/>
            </a:prstGeom>
            <a:noFill/>
            <a:ln w="9525">
              <a:noFill/>
              <a:miter lim="800000"/>
            </a:ln>
          </p:spPr>
          <p:txBody>
            <a:bodyPr anchor="ctr">
              <a:spAutoFit/>
            </a:bodyPr>
            <a:lstStyle/>
            <a:p>
              <a:pPr indent="266700" algn="ctr">
                <a:lnSpc>
                  <a:spcPct val="150000"/>
                </a:lnSpc>
              </a:pPr>
              <a:r>
                <a:rPr lang="zh-CN" altLang="en-US" b="1" dirty="0">
                  <a:solidFill>
                    <a:srgbClr val="404040"/>
                  </a:solidFill>
                  <a:cs typeface="+mn-ea"/>
                  <a:sym typeface="+mn-lt"/>
                </a:rPr>
                <a:t>电信和移动</a:t>
              </a:r>
              <a:endParaRPr lang="en-US" altLang="zh-CN" b="1" dirty="0">
                <a:solidFill>
                  <a:srgbClr val="404040"/>
                </a:solidFill>
                <a:cs typeface="+mn-ea"/>
                <a:sym typeface="+mn-lt"/>
              </a:endParaRPr>
            </a:p>
            <a:p>
              <a:pPr indent="266700" algn="ctr">
                <a:lnSpc>
                  <a:spcPct val="150000"/>
                </a:lnSpc>
              </a:pPr>
              <a:r>
                <a:rPr lang="zh-CN" altLang="en-US" b="1" dirty="0">
                  <a:solidFill>
                    <a:srgbClr val="404040"/>
                  </a:solidFill>
                  <a:cs typeface="+mn-ea"/>
                  <a:sym typeface="+mn-lt"/>
                </a:rPr>
                <a:t>运营商</a:t>
              </a:r>
              <a:endParaRPr lang="zh-CN" altLang="zh-CN" b="1" dirty="0">
                <a:solidFill>
                  <a:srgbClr val="404040"/>
                </a:solidFill>
                <a:latin typeface="微软雅黑" panose="020B0503020204020204" charset="-122"/>
                <a:ea typeface="微软雅黑" panose="020B0503020204020204" charset="-122"/>
                <a:cs typeface="Times New Roman" panose="02020603050405020304" pitchFamily="18" charset="0"/>
              </a:endParaRPr>
            </a:p>
          </p:txBody>
        </p:sp>
      </p:grpSp>
      <p:grpSp>
        <p:nvGrpSpPr>
          <p:cNvPr id="12" name="组合 13"/>
          <p:cNvGrpSpPr/>
          <p:nvPr/>
        </p:nvGrpSpPr>
        <p:grpSpPr bwMode="auto">
          <a:xfrm>
            <a:off x="7647945" y="2243328"/>
            <a:ext cx="2127784" cy="1576137"/>
            <a:chOff x="684363" y="4156867"/>
            <a:chExt cx="1329864" cy="869382"/>
          </a:xfrm>
        </p:grpSpPr>
        <p:sp>
          <p:nvSpPr>
            <p:cNvPr id="13" name="椭圆 12"/>
            <p:cNvSpPr>
              <a:spLocks noChangeAspect="1"/>
            </p:cNvSpPr>
            <p:nvPr/>
          </p:nvSpPr>
          <p:spPr>
            <a:xfrm>
              <a:off x="912465" y="4156867"/>
              <a:ext cx="1083593" cy="869382"/>
            </a:xfrm>
            <a:prstGeom prst="ellipse">
              <a:avLst/>
            </a:prstGeom>
            <a:solidFill>
              <a:schemeClr val="bg1"/>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Rectangle 1"/>
            <p:cNvSpPr>
              <a:spLocks noChangeArrowheads="1"/>
            </p:cNvSpPr>
            <p:nvPr/>
          </p:nvSpPr>
          <p:spPr bwMode="auto">
            <a:xfrm>
              <a:off x="684363" y="4347034"/>
              <a:ext cx="1329864" cy="505014"/>
            </a:xfrm>
            <a:prstGeom prst="rect">
              <a:avLst/>
            </a:prstGeom>
            <a:noFill/>
            <a:ln w="9525">
              <a:noFill/>
              <a:miter lim="800000"/>
            </a:ln>
          </p:spPr>
          <p:txBody>
            <a:bodyPr anchor="ctr">
              <a:spAutoFit/>
            </a:bodyPr>
            <a:lstStyle/>
            <a:p>
              <a:pPr indent="266700" algn="ctr">
                <a:lnSpc>
                  <a:spcPct val="150000"/>
                </a:lnSpc>
              </a:pPr>
              <a:r>
                <a:rPr lang="zh-CN" altLang="en-US" sz="1600" b="1" dirty="0">
                  <a:solidFill>
                    <a:srgbClr val="404040"/>
                  </a:solidFill>
                  <a:cs typeface="+mn-ea"/>
                  <a:sym typeface="+mn-lt"/>
                </a:rPr>
                <a:t>电信和数通</a:t>
              </a:r>
              <a:endParaRPr lang="en-US" altLang="zh-CN" sz="1600" b="1" dirty="0">
                <a:solidFill>
                  <a:srgbClr val="404040"/>
                </a:solidFill>
                <a:cs typeface="+mn-ea"/>
                <a:sym typeface="+mn-lt"/>
              </a:endParaRPr>
            </a:p>
            <a:p>
              <a:pPr indent="266700" algn="ctr">
                <a:lnSpc>
                  <a:spcPct val="150000"/>
                </a:lnSpc>
              </a:pPr>
              <a:r>
                <a:rPr lang="zh-CN" altLang="en-US" sz="1600" b="1" dirty="0">
                  <a:solidFill>
                    <a:srgbClr val="404040"/>
                  </a:solidFill>
                  <a:cs typeface="+mn-ea"/>
                  <a:sym typeface="+mn-lt"/>
                </a:rPr>
                <a:t>设备商</a:t>
              </a:r>
              <a:endParaRPr lang="zh-CN" altLang="zh-CN" sz="1600" b="1" dirty="0">
                <a:solidFill>
                  <a:srgbClr val="404040"/>
                </a:solidFill>
                <a:latin typeface="微软雅黑" panose="020B0503020204020204" charset="-122"/>
                <a:ea typeface="微软雅黑" panose="020B0503020204020204" charset="-122"/>
                <a:cs typeface="Times New Roman" panose="02020603050405020304" pitchFamily="18" charset="0"/>
              </a:endParaRPr>
            </a:p>
          </p:txBody>
        </p:sp>
      </p:grpSp>
      <p:grpSp>
        <p:nvGrpSpPr>
          <p:cNvPr id="15" name="组合 14"/>
          <p:cNvGrpSpPr/>
          <p:nvPr/>
        </p:nvGrpSpPr>
        <p:grpSpPr bwMode="auto">
          <a:xfrm>
            <a:off x="1654637" y="4569838"/>
            <a:ext cx="2463234" cy="1652385"/>
            <a:chOff x="687596" y="5274262"/>
            <a:chExt cx="1329864" cy="869382"/>
          </a:xfrm>
        </p:grpSpPr>
        <p:sp>
          <p:nvSpPr>
            <p:cNvPr id="16" name="椭圆 15"/>
            <p:cNvSpPr>
              <a:spLocks noChangeAspect="1"/>
            </p:cNvSpPr>
            <p:nvPr/>
          </p:nvSpPr>
          <p:spPr>
            <a:xfrm>
              <a:off x="1007666" y="5274262"/>
              <a:ext cx="869649" cy="869382"/>
            </a:xfrm>
            <a:prstGeom prst="ellipse">
              <a:avLst/>
            </a:prstGeom>
            <a:solidFill>
              <a:schemeClr val="bg1"/>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Rectangle 1"/>
            <p:cNvSpPr>
              <a:spLocks noChangeArrowheads="1"/>
            </p:cNvSpPr>
            <p:nvPr/>
          </p:nvSpPr>
          <p:spPr bwMode="auto">
            <a:xfrm>
              <a:off x="687596" y="5553328"/>
              <a:ext cx="1329864" cy="262871"/>
            </a:xfrm>
            <a:prstGeom prst="rect">
              <a:avLst/>
            </a:prstGeom>
            <a:noFill/>
            <a:ln w="9525">
              <a:noFill/>
              <a:miter lim="800000"/>
            </a:ln>
          </p:spPr>
          <p:txBody>
            <a:bodyPr anchor="ctr">
              <a:spAutoFit/>
            </a:bodyPr>
            <a:lstStyle/>
            <a:p>
              <a:pPr indent="266700" algn="ctr">
                <a:lnSpc>
                  <a:spcPct val="150000"/>
                </a:lnSpc>
              </a:pPr>
              <a:r>
                <a:rPr lang="en-US" altLang="zh-CN" sz="2000" b="1" dirty="0">
                  <a:solidFill>
                    <a:srgbClr val="404040"/>
                  </a:solidFill>
                  <a:latin typeface="微软雅黑" panose="020B0503020204020204" charset="-122"/>
                  <a:ea typeface="微软雅黑" panose="020B0503020204020204" charset="-122"/>
                  <a:cs typeface="Times New Roman" panose="02020603050405020304" pitchFamily="18" charset="0"/>
                </a:rPr>
                <a:t>DPI </a:t>
              </a:r>
              <a:r>
                <a:rPr lang="zh-CN" altLang="en-US" sz="2000" b="1" dirty="0">
                  <a:solidFill>
                    <a:srgbClr val="404040"/>
                  </a:solidFill>
                  <a:latin typeface="微软雅黑" panose="020B0503020204020204" charset="-122"/>
                  <a:ea typeface="微软雅黑" panose="020B0503020204020204" charset="-122"/>
                  <a:cs typeface="Times New Roman" panose="02020603050405020304" pitchFamily="18" charset="0"/>
                  <a:sym typeface="+mn-ea"/>
                </a:rPr>
                <a:t>产业</a:t>
              </a:r>
              <a:endParaRPr lang="zh-CN" altLang="zh-CN" sz="2000" b="1" dirty="0">
                <a:solidFill>
                  <a:srgbClr val="404040"/>
                </a:solidFill>
                <a:latin typeface="微软雅黑" panose="020B0503020204020204" charset="-122"/>
                <a:ea typeface="微软雅黑" panose="020B0503020204020204" charset="-122"/>
                <a:cs typeface="Times New Roman" panose="02020603050405020304" pitchFamily="18" charset="0"/>
              </a:endParaRPr>
            </a:p>
          </p:txBody>
        </p:sp>
      </p:grpSp>
      <p:sp>
        <p:nvSpPr>
          <p:cNvPr id="18" name="椭圆 17"/>
          <p:cNvSpPr>
            <a:spLocks noChangeAspect="1"/>
          </p:cNvSpPr>
          <p:nvPr/>
        </p:nvSpPr>
        <p:spPr>
          <a:xfrm>
            <a:off x="5360122" y="4410514"/>
            <a:ext cx="1704692" cy="1707808"/>
          </a:xfrm>
          <a:prstGeom prst="ellipse">
            <a:avLst/>
          </a:prstGeom>
          <a:solidFill>
            <a:schemeClr val="bg1"/>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TextBox 19"/>
          <p:cNvSpPr txBox="1">
            <a:spLocks noChangeArrowheads="1"/>
          </p:cNvSpPr>
          <p:nvPr/>
        </p:nvSpPr>
        <p:spPr bwMode="auto">
          <a:xfrm>
            <a:off x="5641463" y="4956860"/>
            <a:ext cx="1214438" cy="707886"/>
          </a:xfrm>
          <a:prstGeom prst="rect">
            <a:avLst/>
          </a:prstGeom>
          <a:noFill/>
          <a:ln w="9525">
            <a:noFill/>
            <a:miter lim="800000"/>
          </a:ln>
        </p:spPr>
        <p:txBody>
          <a:bodyPr>
            <a:spAutoFit/>
          </a:bodyPr>
          <a:lstStyle/>
          <a:p>
            <a:pPr algn="ctr"/>
            <a:r>
              <a:rPr lang="en-US" altLang="zh-CN" sz="2000" b="1" dirty="0">
                <a:latin typeface="微软雅黑" panose="020B0503020204020204" charset="-122"/>
                <a:ea typeface="微软雅黑" panose="020B0503020204020204" charset="-122"/>
              </a:rPr>
              <a:t>广电</a:t>
            </a:r>
            <a:endParaRPr lang="en-US" altLang="zh-CN" sz="2000" b="1" dirty="0">
              <a:latin typeface="微软雅黑" panose="020B0503020204020204" charset="-122"/>
              <a:ea typeface="微软雅黑" panose="020B0503020204020204" charset="-122"/>
            </a:endParaRPr>
          </a:p>
          <a:p>
            <a:pPr algn="ctr"/>
            <a:r>
              <a:rPr lang="en-US" altLang="zh-CN" sz="2000" b="1" dirty="0">
                <a:latin typeface="微软雅黑" panose="020B0503020204020204" charset="-122"/>
                <a:ea typeface="微软雅黑" panose="020B0503020204020204" charset="-122"/>
              </a:rPr>
              <a:t>运营商</a:t>
            </a:r>
            <a:endParaRPr lang="en-US" altLang="zh-CN" sz="2000" b="1" dirty="0">
              <a:latin typeface="微软雅黑" panose="020B0503020204020204" charset="-122"/>
              <a:ea typeface="微软雅黑" panose="020B0503020204020204" charset="-122"/>
            </a:endParaRPr>
          </a:p>
        </p:txBody>
      </p:sp>
      <p:grpSp>
        <p:nvGrpSpPr>
          <p:cNvPr id="20" name="组合 35"/>
          <p:cNvGrpSpPr/>
          <p:nvPr/>
        </p:nvGrpSpPr>
        <p:grpSpPr>
          <a:xfrm>
            <a:off x="7772706" y="4357042"/>
            <a:ext cx="2361593" cy="1721606"/>
            <a:chOff x="7782198" y="2786063"/>
            <a:chExt cx="1214437" cy="869950"/>
          </a:xfrm>
        </p:grpSpPr>
        <p:sp>
          <p:nvSpPr>
            <p:cNvPr id="21" name="椭圆 20"/>
            <p:cNvSpPr>
              <a:spLocks noChangeAspect="1"/>
            </p:cNvSpPr>
            <p:nvPr/>
          </p:nvSpPr>
          <p:spPr>
            <a:xfrm>
              <a:off x="7955235" y="2786063"/>
              <a:ext cx="868362" cy="869950"/>
            </a:xfrm>
            <a:prstGeom prst="ellipse">
              <a:avLst/>
            </a:prstGeom>
            <a:solidFill>
              <a:schemeClr val="bg1"/>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TextBox 21"/>
            <p:cNvSpPr txBox="1">
              <a:spLocks noChangeArrowheads="1"/>
            </p:cNvSpPr>
            <p:nvPr/>
          </p:nvSpPr>
          <p:spPr bwMode="auto">
            <a:xfrm>
              <a:off x="7782198" y="3050092"/>
              <a:ext cx="1214437" cy="357704"/>
            </a:xfrm>
            <a:prstGeom prst="rect">
              <a:avLst/>
            </a:prstGeom>
            <a:noFill/>
            <a:ln w="9525">
              <a:noFill/>
              <a:miter lim="800000"/>
            </a:ln>
          </p:spPr>
          <p:txBody>
            <a:bodyPr>
              <a:spAutoFit/>
            </a:bodyPr>
            <a:lstStyle/>
            <a:p>
              <a:pPr algn="ctr"/>
              <a:r>
                <a:rPr lang="en-US" altLang="zh-CN" sz="2000" b="1" dirty="0">
                  <a:latin typeface="微软雅黑" panose="020B0503020204020204" charset="-122"/>
                  <a:ea typeface="微软雅黑" panose="020B0503020204020204" charset="-122"/>
                </a:rPr>
                <a:t>服务器</a:t>
              </a:r>
              <a:endParaRPr lang="en-US" altLang="zh-CN" sz="2000" b="1" dirty="0">
                <a:latin typeface="微软雅黑" panose="020B0503020204020204" charset="-122"/>
                <a:ea typeface="微软雅黑" panose="020B0503020204020204" charset="-122"/>
              </a:endParaRPr>
            </a:p>
            <a:p>
              <a:pPr algn="ctr"/>
              <a:r>
                <a:rPr lang="en-US" altLang="zh-CN" sz="2000" b="1" dirty="0">
                  <a:latin typeface="微软雅黑" panose="020B0503020204020204" charset="-122"/>
                  <a:ea typeface="微软雅黑" panose="020B0503020204020204" charset="-122"/>
                </a:rPr>
                <a:t>厂商</a:t>
              </a:r>
              <a:endParaRPr lang="en-US" altLang="zh-CN" sz="2000" b="1" dirty="0">
                <a:latin typeface="微软雅黑" panose="020B0503020204020204" charset="-122"/>
                <a:ea typeface="微软雅黑" panose="020B0503020204020204" charset="-122"/>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zh-CN" sz="2475" dirty="0"/>
              <a:t>展会</a:t>
            </a:r>
            <a:endParaRPr lang="zh-CN" altLang="zh-CN" dirty="0" smtClean="0">
              <a:effectLst/>
            </a:endParaRPr>
          </a:p>
        </p:txBody>
      </p:sp>
      <p:pic>
        <p:nvPicPr>
          <p:cNvPr id="5" name="Picture 5" descr="新加坡展会2"/>
          <p:cNvPicPr>
            <a:picLocks noChangeAspect="1" noChangeArrowheads="1"/>
          </p:cNvPicPr>
          <p:nvPr/>
        </p:nvPicPr>
        <p:blipFill>
          <a:blip r:embed="rId1" cstate="email"/>
          <a:srcRect/>
          <a:stretch>
            <a:fillRect/>
          </a:stretch>
        </p:blipFill>
        <p:spPr bwMode="auto">
          <a:xfrm>
            <a:off x="833120" y="1500504"/>
            <a:ext cx="3172410" cy="1947316"/>
          </a:xfrm>
          <a:prstGeom prst="rect">
            <a:avLst/>
          </a:prstGeom>
          <a:solidFill>
            <a:srgbClr val="FFFFFF">
              <a:shade val="85000"/>
            </a:srgbClr>
          </a:solidFill>
          <a:ln w="762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descr="巴西展会"/>
          <p:cNvPicPr>
            <a:picLocks noChangeAspect="1" noChangeArrowheads="1"/>
          </p:cNvPicPr>
          <p:nvPr/>
        </p:nvPicPr>
        <p:blipFill>
          <a:blip r:embed="rId2" cstate="email"/>
          <a:srcRect/>
          <a:stretch>
            <a:fillRect/>
          </a:stretch>
        </p:blipFill>
        <p:spPr bwMode="auto">
          <a:xfrm>
            <a:off x="4295776" y="1500504"/>
            <a:ext cx="3192000" cy="1955051"/>
          </a:xfrm>
          <a:prstGeom prst="rect">
            <a:avLst/>
          </a:prstGeom>
          <a:solidFill>
            <a:srgbClr val="FFFFFF">
              <a:shade val="85000"/>
            </a:srgbClr>
          </a:solidFill>
          <a:ln w="762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5" descr="西班牙展会"/>
          <p:cNvPicPr>
            <a:picLocks noChangeAspect="1" noChangeArrowheads="1"/>
          </p:cNvPicPr>
          <p:nvPr/>
        </p:nvPicPr>
        <p:blipFill>
          <a:blip r:embed="rId3" cstate="email"/>
          <a:srcRect/>
          <a:stretch>
            <a:fillRect/>
          </a:stretch>
        </p:blipFill>
        <p:spPr bwMode="auto">
          <a:xfrm>
            <a:off x="833120" y="3992245"/>
            <a:ext cx="3175000" cy="1911021"/>
          </a:xfrm>
          <a:prstGeom prst="rect">
            <a:avLst/>
          </a:prstGeom>
          <a:solidFill>
            <a:srgbClr val="FFFFFF">
              <a:shade val="85000"/>
            </a:srgbClr>
          </a:solidFill>
          <a:ln w="762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图片 7" descr="QQphoto (6)"/>
          <p:cNvPicPr>
            <a:picLocks noChangeAspect="1"/>
          </p:cNvPicPr>
          <p:nvPr/>
        </p:nvPicPr>
        <p:blipFill>
          <a:blip r:embed="rId4" cstate="email"/>
          <a:srcRect/>
          <a:stretch>
            <a:fillRect/>
          </a:stretch>
        </p:blipFill>
        <p:spPr>
          <a:xfrm>
            <a:off x="7782561" y="1500504"/>
            <a:ext cx="3266439" cy="1954456"/>
          </a:xfrm>
          <a:prstGeom prst="rect">
            <a:avLst/>
          </a:prstGeom>
          <a:solidFill>
            <a:srgbClr val="FFFFFF">
              <a:shade val="85000"/>
            </a:srgbClr>
          </a:solidFill>
          <a:ln w="762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矩形 8"/>
          <p:cNvSpPr/>
          <p:nvPr/>
        </p:nvSpPr>
        <p:spPr>
          <a:xfrm>
            <a:off x="919529" y="3515354"/>
            <a:ext cx="2943434" cy="338554"/>
          </a:xfrm>
          <a:prstGeom prst="rect">
            <a:avLst/>
          </a:prstGeom>
        </p:spPr>
        <p:txBody>
          <a:bodyPr wrap="none">
            <a:spAutoFit/>
          </a:bodyPr>
          <a:lstStyle/>
          <a:p>
            <a:r>
              <a:rPr lang="zh-CN" altLang="en-US" sz="1600" b="1" dirty="0">
                <a:solidFill>
                  <a:schemeClr val="accent6"/>
                </a:solidFill>
              </a:rPr>
              <a:t>新加坡(CommunicAsia 2015)</a:t>
            </a:r>
            <a:endParaRPr lang="zh-CN" altLang="en-US" sz="1600" b="1" dirty="0">
              <a:solidFill>
                <a:schemeClr val="accent6"/>
              </a:solidFill>
            </a:endParaRPr>
          </a:p>
        </p:txBody>
      </p:sp>
      <p:sp>
        <p:nvSpPr>
          <p:cNvPr id="10" name="矩形 9"/>
          <p:cNvSpPr/>
          <p:nvPr/>
        </p:nvSpPr>
        <p:spPr>
          <a:xfrm>
            <a:off x="1348878" y="6023906"/>
            <a:ext cx="2042547" cy="338554"/>
          </a:xfrm>
          <a:prstGeom prst="rect">
            <a:avLst/>
          </a:prstGeom>
        </p:spPr>
        <p:txBody>
          <a:bodyPr wrap="none">
            <a:spAutoFit/>
          </a:bodyPr>
          <a:lstStyle/>
          <a:p>
            <a:r>
              <a:rPr lang="zh-CN" altLang="en-US" sz="1600" b="1" dirty="0">
                <a:solidFill>
                  <a:schemeClr val="accent6"/>
                </a:solidFill>
              </a:rPr>
              <a:t>西班牙(ECOC 2015)</a:t>
            </a:r>
            <a:endParaRPr lang="zh-CN" altLang="en-US" sz="1600" b="1" dirty="0">
              <a:solidFill>
                <a:schemeClr val="accent6"/>
              </a:solidFill>
            </a:endParaRPr>
          </a:p>
        </p:txBody>
      </p:sp>
      <p:sp>
        <p:nvSpPr>
          <p:cNvPr id="11" name="矩形 10"/>
          <p:cNvSpPr/>
          <p:nvPr/>
        </p:nvSpPr>
        <p:spPr>
          <a:xfrm>
            <a:off x="4819870" y="3515354"/>
            <a:ext cx="2133918" cy="338554"/>
          </a:xfrm>
          <a:prstGeom prst="rect">
            <a:avLst/>
          </a:prstGeom>
        </p:spPr>
        <p:txBody>
          <a:bodyPr wrap="none">
            <a:spAutoFit/>
          </a:bodyPr>
          <a:lstStyle/>
          <a:p>
            <a:r>
              <a:rPr lang="zh-CN" altLang="en-US" sz="1600" b="1" dirty="0">
                <a:solidFill>
                  <a:schemeClr val="accent6"/>
                </a:solidFill>
              </a:rPr>
              <a:t>巴西(NETCOM 2015</a:t>
            </a:r>
            <a:r>
              <a:rPr lang="zh-CN" altLang="en-US" sz="1600" dirty="0"/>
              <a:t>)</a:t>
            </a:r>
            <a:endParaRPr lang="zh-CN" altLang="en-US" sz="1600" dirty="0"/>
          </a:p>
        </p:txBody>
      </p:sp>
      <p:sp>
        <p:nvSpPr>
          <p:cNvPr id="12" name="矩形 11"/>
          <p:cNvSpPr/>
          <p:nvPr/>
        </p:nvSpPr>
        <p:spPr>
          <a:xfrm>
            <a:off x="8313996" y="3517069"/>
            <a:ext cx="2145139" cy="338554"/>
          </a:xfrm>
          <a:prstGeom prst="rect">
            <a:avLst/>
          </a:prstGeom>
        </p:spPr>
        <p:txBody>
          <a:bodyPr wrap="none">
            <a:spAutoFit/>
          </a:bodyPr>
          <a:lstStyle/>
          <a:p>
            <a:r>
              <a:rPr lang="zh-CN" altLang="en-US" sz="1600" b="1" dirty="0">
                <a:solidFill>
                  <a:schemeClr val="accent6"/>
                </a:solidFill>
              </a:rPr>
              <a:t>美国(O</a:t>
            </a:r>
            <a:r>
              <a:rPr lang="en-US" altLang="zh-CN" sz="1600" b="1" dirty="0">
                <a:solidFill>
                  <a:schemeClr val="accent6"/>
                </a:solidFill>
              </a:rPr>
              <a:t>FC</a:t>
            </a:r>
            <a:r>
              <a:rPr lang="zh-CN" altLang="en-US" sz="1600" b="1" dirty="0">
                <a:solidFill>
                  <a:schemeClr val="accent6"/>
                </a:solidFill>
              </a:rPr>
              <a:t>2015-2016)</a:t>
            </a:r>
            <a:endParaRPr lang="zh-CN" altLang="en-US" sz="1600" b="1" dirty="0">
              <a:solidFill>
                <a:schemeClr val="accent6"/>
              </a:solidFill>
            </a:endParaRPr>
          </a:p>
        </p:txBody>
      </p:sp>
      <p:sp>
        <p:nvSpPr>
          <p:cNvPr id="13" name="矩形 12"/>
          <p:cNvSpPr/>
          <p:nvPr/>
        </p:nvSpPr>
        <p:spPr>
          <a:xfrm>
            <a:off x="8313996" y="5969114"/>
            <a:ext cx="2410460" cy="337185"/>
          </a:xfrm>
          <a:prstGeom prst="rect">
            <a:avLst/>
          </a:prstGeom>
        </p:spPr>
        <p:txBody>
          <a:bodyPr wrap="square">
            <a:spAutoFit/>
          </a:bodyPr>
          <a:lstStyle/>
          <a:p>
            <a:pPr algn="l"/>
            <a:r>
              <a:rPr lang="en-US" altLang="zh-CN" sz="1600" dirty="0"/>
              <a:t>  </a:t>
            </a:r>
            <a:r>
              <a:rPr lang="zh-CN" altLang="en-US" sz="1600" b="1" dirty="0">
                <a:solidFill>
                  <a:schemeClr val="accent6"/>
                </a:solidFill>
              </a:rPr>
              <a:t>越南(ICTCOMM 2018)</a:t>
            </a:r>
            <a:endParaRPr lang="zh-CN" altLang="en-US" sz="1600" b="1" dirty="0">
              <a:solidFill>
                <a:schemeClr val="accent6"/>
              </a:solidFill>
            </a:endParaRPr>
          </a:p>
        </p:txBody>
      </p:sp>
      <p:pic>
        <p:nvPicPr>
          <p:cNvPr id="14" name="图片 13" descr="QQ图片20180607144751"/>
          <p:cNvPicPr>
            <a:picLocks noChangeAspect="1"/>
          </p:cNvPicPr>
          <p:nvPr/>
        </p:nvPicPr>
        <p:blipFill>
          <a:blip r:embed="rId5" cstate="email"/>
          <a:srcRect/>
          <a:stretch>
            <a:fillRect/>
          </a:stretch>
        </p:blipFill>
        <p:spPr>
          <a:xfrm>
            <a:off x="7782560" y="3903345"/>
            <a:ext cx="3266440" cy="2027555"/>
          </a:xfrm>
          <a:prstGeom prst="rect">
            <a:avLst/>
          </a:prstGeom>
        </p:spPr>
      </p:pic>
      <p:sp>
        <p:nvSpPr>
          <p:cNvPr id="15" name="矩形 14"/>
          <p:cNvSpPr/>
          <p:nvPr/>
        </p:nvSpPr>
        <p:spPr>
          <a:xfrm>
            <a:off x="4710430" y="5969114"/>
            <a:ext cx="2410460" cy="337185"/>
          </a:xfrm>
          <a:prstGeom prst="rect">
            <a:avLst/>
          </a:prstGeom>
        </p:spPr>
        <p:txBody>
          <a:bodyPr wrap="square">
            <a:spAutoFit/>
          </a:bodyPr>
          <a:lstStyle/>
          <a:p>
            <a:pPr algn="l"/>
            <a:r>
              <a:rPr lang="en-US" altLang="zh-CN" sz="1600" dirty="0"/>
              <a:t>       </a:t>
            </a:r>
            <a:r>
              <a:rPr lang="zh-CN" altLang="en-US" sz="1600" b="1" dirty="0">
                <a:solidFill>
                  <a:schemeClr val="accent6"/>
                </a:solidFill>
              </a:rPr>
              <a:t>深圳</a:t>
            </a:r>
            <a:r>
              <a:rPr lang="en-US" altLang="zh-CN" sz="1600" b="1" dirty="0">
                <a:solidFill>
                  <a:schemeClr val="accent6"/>
                </a:solidFill>
              </a:rPr>
              <a:t> </a:t>
            </a:r>
            <a:r>
              <a:rPr lang="zh-CN" altLang="en-US" sz="1600" b="1" dirty="0">
                <a:solidFill>
                  <a:schemeClr val="accent6"/>
                </a:solidFill>
              </a:rPr>
              <a:t>(CIOE 2016)</a:t>
            </a:r>
            <a:endParaRPr lang="zh-CN" altLang="en-US" sz="1600" b="1" dirty="0">
              <a:solidFill>
                <a:schemeClr val="accent6"/>
              </a:solidFill>
            </a:endParaRPr>
          </a:p>
        </p:txBody>
      </p:sp>
      <p:pic>
        <p:nvPicPr>
          <p:cNvPr id="16" name="图片 15" descr="QQ图片20160907142318"/>
          <p:cNvPicPr>
            <a:picLocks noChangeAspect="1"/>
          </p:cNvPicPr>
          <p:nvPr/>
        </p:nvPicPr>
        <p:blipFill>
          <a:blip r:embed="rId6" cstate="email"/>
          <a:srcRect/>
          <a:stretch>
            <a:fillRect/>
          </a:stretch>
        </p:blipFill>
        <p:spPr>
          <a:xfrm>
            <a:off x="4271010" y="3931285"/>
            <a:ext cx="3289300" cy="1936115"/>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mj-ea"/>
                <a:sym typeface="+mn-lt"/>
              </a:rPr>
              <a:t>我们的客户</a:t>
            </a:r>
            <a:br>
              <a:rPr lang="en-US" altLang="zh-CN" dirty="0">
                <a:latin typeface="+mj-ea"/>
                <a:sym typeface="+mn-lt"/>
              </a:rPr>
            </a:br>
            <a:endParaRPr lang="zh-CN" altLang="en-US" dirty="0"/>
          </a:p>
        </p:txBody>
      </p:sp>
      <p:grpSp>
        <p:nvGrpSpPr>
          <p:cNvPr id="4" name="组合 61"/>
          <p:cNvGrpSpPr/>
          <p:nvPr/>
        </p:nvGrpSpPr>
        <p:grpSpPr>
          <a:xfrm>
            <a:off x="2196952" y="2241712"/>
            <a:ext cx="8178521" cy="2663343"/>
            <a:chOff x="467544" y="2520008"/>
            <a:chExt cx="8178521" cy="2663343"/>
          </a:xfrm>
        </p:grpSpPr>
        <p:sp>
          <p:nvSpPr>
            <p:cNvPr id="5" name="圆角矩形 4"/>
            <p:cNvSpPr/>
            <p:nvPr/>
          </p:nvSpPr>
          <p:spPr bwMode="auto">
            <a:xfrm>
              <a:off x="477450" y="2522542"/>
              <a:ext cx="1063770"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6" name="圆角矩形 5"/>
            <p:cNvSpPr/>
            <p:nvPr/>
          </p:nvSpPr>
          <p:spPr bwMode="auto">
            <a:xfrm>
              <a:off x="1625431" y="2522542"/>
              <a:ext cx="1074915"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7" name="圆角矩形 6"/>
            <p:cNvSpPr/>
            <p:nvPr/>
          </p:nvSpPr>
          <p:spPr bwMode="auto">
            <a:xfrm>
              <a:off x="2784556" y="2522542"/>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8" name="圆角矩形 7"/>
            <p:cNvSpPr/>
            <p:nvPr/>
          </p:nvSpPr>
          <p:spPr bwMode="auto">
            <a:xfrm>
              <a:off x="3943681" y="2522542"/>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9" name="圆角矩形 8"/>
            <p:cNvSpPr/>
            <p:nvPr/>
          </p:nvSpPr>
          <p:spPr bwMode="auto">
            <a:xfrm>
              <a:off x="5116429" y="2521481"/>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0" name="圆角矩形 9"/>
            <p:cNvSpPr/>
            <p:nvPr/>
          </p:nvSpPr>
          <p:spPr bwMode="auto">
            <a:xfrm>
              <a:off x="477450" y="3207313"/>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1" name="圆角矩形 10"/>
            <p:cNvSpPr/>
            <p:nvPr/>
          </p:nvSpPr>
          <p:spPr bwMode="auto">
            <a:xfrm>
              <a:off x="1653913" y="3207313"/>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2" name="圆角矩形 11"/>
            <p:cNvSpPr/>
            <p:nvPr/>
          </p:nvSpPr>
          <p:spPr bwMode="auto">
            <a:xfrm>
              <a:off x="2830376" y="3207313"/>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3" name="圆角矩形 12"/>
            <p:cNvSpPr/>
            <p:nvPr/>
          </p:nvSpPr>
          <p:spPr bwMode="auto">
            <a:xfrm>
              <a:off x="4006839" y="3205193"/>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4" name="圆角矩形 13"/>
            <p:cNvSpPr/>
            <p:nvPr/>
          </p:nvSpPr>
          <p:spPr bwMode="auto">
            <a:xfrm>
              <a:off x="5183301" y="3205193"/>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5" name="圆角矩形 14"/>
            <p:cNvSpPr/>
            <p:nvPr/>
          </p:nvSpPr>
          <p:spPr bwMode="auto">
            <a:xfrm>
              <a:off x="6373634" y="2520008"/>
              <a:ext cx="1012996"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6" name="圆角矩形 15"/>
            <p:cNvSpPr/>
            <p:nvPr/>
          </p:nvSpPr>
          <p:spPr bwMode="auto">
            <a:xfrm>
              <a:off x="6373634" y="3223689"/>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7" name="圆角矩形 16"/>
            <p:cNvSpPr/>
            <p:nvPr/>
          </p:nvSpPr>
          <p:spPr bwMode="auto">
            <a:xfrm>
              <a:off x="1665059" y="3891024"/>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8" name="圆角矩形 17"/>
            <p:cNvSpPr/>
            <p:nvPr/>
          </p:nvSpPr>
          <p:spPr bwMode="auto">
            <a:xfrm>
              <a:off x="467544" y="3897384"/>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9" name="圆角矩形 18"/>
            <p:cNvSpPr/>
            <p:nvPr/>
          </p:nvSpPr>
          <p:spPr bwMode="auto">
            <a:xfrm>
              <a:off x="2862574" y="3897384"/>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0" name="圆角矩形 19"/>
            <p:cNvSpPr/>
            <p:nvPr/>
          </p:nvSpPr>
          <p:spPr bwMode="auto">
            <a:xfrm>
              <a:off x="4024229" y="3884513"/>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1" name="圆角矩形 20"/>
            <p:cNvSpPr/>
            <p:nvPr/>
          </p:nvSpPr>
          <p:spPr bwMode="auto">
            <a:xfrm>
              <a:off x="5218475" y="3904733"/>
              <a:ext cx="1012996"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2" name="圆角矩形 21"/>
            <p:cNvSpPr/>
            <p:nvPr/>
          </p:nvSpPr>
          <p:spPr bwMode="auto">
            <a:xfrm>
              <a:off x="7550593" y="2924944"/>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3" name="圆角矩形 22"/>
            <p:cNvSpPr/>
            <p:nvPr/>
          </p:nvSpPr>
          <p:spPr bwMode="auto">
            <a:xfrm>
              <a:off x="7572388" y="4292084"/>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4" name="圆角矩形 23"/>
            <p:cNvSpPr/>
            <p:nvPr/>
          </p:nvSpPr>
          <p:spPr bwMode="auto">
            <a:xfrm>
              <a:off x="6378994" y="3913699"/>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5" name="圆角矩形 24"/>
            <p:cNvSpPr/>
            <p:nvPr/>
          </p:nvSpPr>
          <p:spPr bwMode="auto">
            <a:xfrm>
              <a:off x="6359764" y="4580201"/>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pic>
          <p:nvPicPr>
            <p:cNvPr id="26" name="图片 93" descr="https://timgsa.baidu.com/timg?image&amp;quality=80&amp;size=b9999_10000&amp;sec=1506775397555&amp;di=900429aa3c94c3f0afe4a088b1a29737&amp;imgtype=0&amp;src=http%3A%2F%2Fimg01.imgcdc.com%2Fgrab%2Fimg%2F20160805%2F64751470371316.png"/>
            <p:cNvPicPr>
              <a:picLocks noChangeAspect="1" noChangeArrowheads="1"/>
            </p:cNvPicPr>
            <p:nvPr/>
          </p:nvPicPr>
          <p:blipFill>
            <a:blip r:embed="rId1" cstate="screen"/>
            <a:srcRect/>
            <a:stretch>
              <a:fillRect/>
            </a:stretch>
          </p:blipFill>
          <p:spPr bwMode="auto">
            <a:xfrm>
              <a:off x="1694957" y="3378909"/>
              <a:ext cx="1006638" cy="303129"/>
            </a:xfrm>
            <a:prstGeom prst="rect">
              <a:avLst/>
            </a:prstGeom>
            <a:noFill/>
            <a:ln w="9525">
              <a:noFill/>
              <a:miter lim="800000"/>
              <a:headEnd/>
              <a:tailEnd/>
            </a:ln>
          </p:spPr>
        </p:pic>
        <p:pic>
          <p:nvPicPr>
            <p:cNvPr id="27" name="Picture 2" descr="https://www.baidu.com/img/bd_logo1.png"/>
            <p:cNvPicPr>
              <a:picLocks noChangeAspect="1" noChangeArrowheads="1"/>
            </p:cNvPicPr>
            <p:nvPr/>
          </p:nvPicPr>
          <p:blipFill>
            <a:blip r:embed="rId2" cstate="screen"/>
            <a:srcRect t="29480"/>
            <a:stretch>
              <a:fillRect/>
            </a:stretch>
          </p:blipFill>
          <p:spPr bwMode="auto">
            <a:xfrm>
              <a:off x="527504" y="2678716"/>
              <a:ext cx="988870" cy="285182"/>
            </a:xfrm>
            <a:prstGeom prst="rect">
              <a:avLst/>
            </a:prstGeom>
            <a:noFill/>
            <a:ln w="9525">
              <a:noFill/>
              <a:miter lim="800000"/>
              <a:headEnd/>
              <a:tailEnd/>
            </a:ln>
          </p:spPr>
        </p:pic>
        <p:pic>
          <p:nvPicPr>
            <p:cNvPr id="28" name="Picture 10"/>
            <p:cNvPicPr>
              <a:picLocks noChangeAspect="1" noChangeArrowheads="1"/>
            </p:cNvPicPr>
            <p:nvPr/>
          </p:nvPicPr>
          <p:blipFill>
            <a:blip r:embed="rId3" cstate="screen"/>
            <a:srcRect/>
            <a:stretch>
              <a:fillRect/>
            </a:stretch>
          </p:blipFill>
          <p:spPr bwMode="auto">
            <a:xfrm>
              <a:off x="1720500" y="2734604"/>
              <a:ext cx="872481" cy="170254"/>
            </a:xfrm>
            <a:prstGeom prst="rect">
              <a:avLst/>
            </a:prstGeom>
            <a:noFill/>
            <a:ln w="9525">
              <a:noFill/>
              <a:miter lim="800000"/>
              <a:headEnd/>
              <a:tailEnd/>
            </a:ln>
          </p:spPr>
        </p:pic>
        <p:pic>
          <p:nvPicPr>
            <p:cNvPr id="29" name="Picture 5" descr="https://ss0.bdstatic.com/94oJfD_bAAcT8t7mm9GUKT-xh_/timg?image&amp;quality=100&amp;size=b4000_4000&amp;sec=1492610401&amp;di=c21fbc1100ca9e3454a5deb6cab66fe0&amp;src=http://pic1.16pic.com/00/00/05/16pic_5385_b.jpg"/>
            <p:cNvPicPr>
              <a:picLocks noChangeAspect="1" noChangeArrowheads="1"/>
            </p:cNvPicPr>
            <p:nvPr/>
          </p:nvPicPr>
          <p:blipFill>
            <a:blip r:embed="rId4" cstate="screen"/>
            <a:srcRect/>
            <a:stretch>
              <a:fillRect/>
            </a:stretch>
          </p:blipFill>
          <p:spPr bwMode="auto">
            <a:xfrm>
              <a:off x="6447150" y="3395906"/>
              <a:ext cx="952183" cy="243532"/>
            </a:xfrm>
            <a:prstGeom prst="rect">
              <a:avLst/>
            </a:prstGeom>
            <a:noFill/>
            <a:ln w="9525">
              <a:noFill/>
              <a:miter lim="800000"/>
              <a:headEnd/>
              <a:tailEnd/>
            </a:ln>
          </p:spPr>
        </p:pic>
        <p:pic>
          <p:nvPicPr>
            <p:cNvPr id="30" name="图片 80"/>
            <p:cNvPicPr>
              <a:picLocks noChangeAspect="1"/>
            </p:cNvPicPr>
            <p:nvPr/>
          </p:nvPicPr>
          <p:blipFill>
            <a:blip r:embed="rId5" cstate="screen"/>
            <a:srcRect/>
            <a:stretch>
              <a:fillRect/>
            </a:stretch>
          </p:blipFill>
          <p:spPr bwMode="auto">
            <a:xfrm>
              <a:off x="5263263" y="3342404"/>
              <a:ext cx="943263" cy="338947"/>
            </a:xfrm>
            <a:prstGeom prst="rect">
              <a:avLst/>
            </a:prstGeom>
            <a:noFill/>
            <a:ln w="9525">
              <a:noFill/>
              <a:miter lim="800000"/>
              <a:headEnd/>
              <a:tailEnd/>
            </a:ln>
          </p:spPr>
        </p:pic>
        <p:pic>
          <p:nvPicPr>
            <p:cNvPr id="31" name="图片 83"/>
            <p:cNvPicPr>
              <a:picLocks noChangeAspect="1"/>
            </p:cNvPicPr>
            <p:nvPr/>
          </p:nvPicPr>
          <p:blipFill>
            <a:blip r:embed="rId6" cstate="screen"/>
            <a:srcRect/>
            <a:stretch>
              <a:fillRect/>
            </a:stretch>
          </p:blipFill>
          <p:spPr bwMode="auto">
            <a:xfrm>
              <a:off x="530383" y="3348041"/>
              <a:ext cx="967886" cy="343310"/>
            </a:xfrm>
            <a:prstGeom prst="rect">
              <a:avLst/>
            </a:prstGeom>
            <a:noFill/>
            <a:ln w="9525">
              <a:noFill/>
              <a:miter lim="800000"/>
              <a:headEnd/>
              <a:tailEnd/>
            </a:ln>
          </p:spPr>
        </p:pic>
        <p:pic>
          <p:nvPicPr>
            <p:cNvPr id="32" name="图片 84"/>
            <p:cNvPicPr>
              <a:picLocks noChangeAspect="1"/>
            </p:cNvPicPr>
            <p:nvPr/>
          </p:nvPicPr>
          <p:blipFill>
            <a:blip r:embed="rId7" cstate="screen"/>
            <a:srcRect/>
            <a:stretch>
              <a:fillRect/>
            </a:stretch>
          </p:blipFill>
          <p:spPr bwMode="auto">
            <a:xfrm>
              <a:off x="2946630" y="2662562"/>
              <a:ext cx="806334" cy="314337"/>
            </a:xfrm>
            <a:prstGeom prst="rect">
              <a:avLst/>
            </a:prstGeom>
            <a:noFill/>
            <a:ln w="9525">
              <a:noFill/>
              <a:miter lim="800000"/>
              <a:headEnd/>
              <a:tailEnd/>
            </a:ln>
          </p:spPr>
        </p:pic>
        <p:pic>
          <p:nvPicPr>
            <p:cNvPr id="33" name="Picture 2" descr="http://www.gadgetreview.com/wp-content/uploads/2010/06/verizon-logo.jpg"/>
            <p:cNvPicPr>
              <a:picLocks noChangeAspect="1" noChangeArrowheads="1"/>
            </p:cNvPicPr>
            <p:nvPr/>
          </p:nvPicPr>
          <p:blipFill>
            <a:blip r:embed="rId8" cstate="screen"/>
            <a:srcRect/>
            <a:stretch>
              <a:fillRect/>
            </a:stretch>
          </p:blipFill>
          <p:spPr bwMode="auto">
            <a:xfrm>
              <a:off x="1772096" y="3972532"/>
              <a:ext cx="858868" cy="438064"/>
            </a:xfrm>
            <a:prstGeom prst="rect">
              <a:avLst/>
            </a:prstGeom>
            <a:noFill/>
            <a:ln w="9525">
              <a:noFill/>
              <a:miter lim="800000"/>
              <a:headEnd/>
              <a:tailEnd/>
            </a:ln>
          </p:spPr>
        </p:pic>
        <p:pic>
          <p:nvPicPr>
            <p:cNvPr id="34" name="Picture 8" descr="Lenovo logo 2015.svg"/>
            <p:cNvPicPr>
              <a:picLocks noChangeAspect="1" noChangeArrowheads="1"/>
            </p:cNvPicPr>
            <p:nvPr/>
          </p:nvPicPr>
          <p:blipFill>
            <a:blip r:embed="rId9" cstate="screen"/>
            <a:srcRect/>
            <a:stretch>
              <a:fillRect/>
            </a:stretch>
          </p:blipFill>
          <p:spPr bwMode="auto">
            <a:xfrm>
              <a:off x="585156" y="4106276"/>
              <a:ext cx="898437" cy="161493"/>
            </a:xfrm>
            <a:prstGeom prst="rect">
              <a:avLst/>
            </a:prstGeom>
            <a:noFill/>
            <a:ln w="9525">
              <a:noFill/>
              <a:miter lim="800000"/>
              <a:headEnd/>
              <a:tailEnd/>
            </a:ln>
          </p:spPr>
        </p:pic>
        <p:pic>
          <p:nvPicPr>
            <p:cNvPr id="35" name="Picture 9" descr="https://timgsa.baidu.com/timg?image&amp;quality=80&amp;size=b9999_10000&amp;sec=1493215292&amp;di=a0cb6e9cf2b4602b97557148d98864f4&amp;imgtype=jpg&amp;er=1&amp;src=http%3A%2F%2Fimgs.chinahr.com%2Fimages%2Fphoto%2F201306%2F20-4573%2Fc3c7202f966b204ced681d7febd5f7b9.png"/>
            <p:cNvPicPr>
              <a:picLocks noChangeAspect="1" noChangeArrowheads="1"/>
            </p:cNvPicPr>
            <p:nvPr/>
          </p:nvPicPr>
          <p:blipFill>
            <a:blip r:embed="rId10" cstate="screen"/>
            <a:srcRect/>
            <a:stretch>
              <a:fillRect/>
            </a:stretch>
          </p:blipFill>
          <p:spPr bwMode="auto">
            <a:xfrm>
              <a:off x="5326230" y="4114077"/>
              <a:ext cx="833839" cy="211535"/>
            </a:xfrm>
            <a:prstGeom prst="rect">
              <a:avLst/>
            </a:prstGeom>
            <a:noFill/>
            <a:ln w="9525">
              <a:noFill/>
              <a:miter lim="800000"/>
              <a:headEnd/>
              <a:tailEnd/>
            </a:ln>
          </p:spPr>
        </p:pic>
        <p:pic>
          <p:nvPicPr>
            <p:cNvPr id="36" name="Picture 9"/>
            <p:cNvPicPr>
              <a:picLocks noChangeAspect="1" noChangeArrowheads="1"/>
            </p:cNvPicPr>
            <p:nvPr/>
          </p:nvPicPr>
          <p:blipFill>
            <a:blip r:embed="rId11" cstate="screen">
              <a:lum bright="10000"/>
            </a:blip>
            <a:srcRect/>
            <a:stretch>
              <a:fillRect/>
            </a:stretch>
          </p:blipFill>
          <p:spPr bwMode="auto">
            <a:xfrm>
              <a:off x="4156364" y="4033053"/>
              <a:ext cx="810458" cy="305885"/>
            </a:xfrm>
            <a:prstGeom prst="rect">
              <a:avLst/>
            </a:prstGeom>
            <a:noFill/>
            <a:ln w="9525">
              <a:noFill/>
              <a:miter lim="800000"/>
              <a:headEnd/>
              <a:tailEnd/>
            </a:ln>
          </p:spPr>
        </p:pic>
        <p:pic>
          <p:nvPicPr>
            <p:cNvPr id="37" name="Picture 6" descr="图片搜索结果"/>
            <p:cNvPicPr>
              <a:picLocks noChangeAspect="1" noChangeArrowheads="1"/>
            </p:cNvPicPr>
            <p:nvPr/>
          </p:nvPicPr>
          <p:blipFill>
            <a:blip r:embed="rId12" cstate="screen"/>
            <a:srcRect/>
            <a:stretch>
              <a:fillRect/>
            </a:stretch>
          </p:blipFill>
          <p:spPr bwMode="auto">
            <a:xfrm>
              <a:off x="2990709" y="4115115"/>
              <a:ext cx="881146" cy="226265"/>
            </a:xfrm>
            <a:prstGeom prst="rect">
              <a:avLst/>
            </a:prstGeom>
            <a:noFill/>
            <a:ln w="9525">
              <a:noFill/>
              <a:miter lim="800000"/>
              <a:headEnd/>
              <a:tailEnd/>
            </a:ln>
          </p:spPr>
        </p:pic>
        <p:pic>
          <p:nvPicPr>
            <p:cNvPr id="38" name="图片 37"/>
            <p:cNvPicPr>
              <a:picLocks noChangeAspect="1"/>
            </p:cNvPicPr>
            <p:nvPr/>
          </p:nvPicPr>
          <p:blipFill>
            <a:blip r:embed="rId13" cstate="screen"/>
            <a:stretch>
              <a:fillRect/>
            </a:stretch>
          </p:blipFill>
          <p:spPr bwMode="auto">
            <a:xfrm>
              <a:off x="7609292" y="3079707"/>
              <a:ext cx="954793" cy="269244"/>
            </a:xfrm>
            <a:prstGeom prst="rect">
              <a:avLst/>
            </a:prstGeom>
            <a:effectLst>
              <a:outerShdw blurRad="50800" dist="50800" dir="5400000" algn="ctr" rotWithShape="0">
                <a:schemeClr val="bg1"/>
              </a:outerShdw>
            </a:effectLst>
          </p:spPr>
        </p:pic>
        <p:pic>
          <p:nvPicPr>
            <p:cNvPr id="39" name="图片 4"/>
            <p:cNvPicPr>
              <a:picLocks noChangeAspect="1"/>
            </p:cNvPicPr>
            <p:nvPr/>
          </p:nvPicPr>
          <p:blipFill>
            <a:blip r:embed="rId14" cstate="screen"/>
            <a:srcRect/>
            <a:stretch>
              <a:fillRect/>
            </a:stretch>
          </p:blipFill>
          <p:spPr bwMode="auto">
            <a:xfrm>
              <a:off x="3979210" y="2615200"/>
              <a:ext cx="967886" cy="442847"/>
            </a:xfrm>
            <a:prstGeom prst="rect">
              <a:avLst/>
            </a:prstGeom>
            <a:noFill/>
            <a:ln w="9525">
              <a:noFill/>
              <a:miter lim="800000"/>
              <a:headEnd/>
              <a:tailEnd/>
            </a:ln>
          </p:spPr>
        </p:pic>
        <p:pic>
          <p:nvPicPr>
            <p:cNvPr id="40" name="图片 5"/>
            <p:cNvPicPr>
              <a:picLocks noChangeAspect="1"/>
            </p:cNvPicPr>
            <p:nvPr/>
          </p:nvPicPr>
          <p:blipFill>
            <a:blip r:embed="rId15" cstate="screen"/>
            <a:srcRect/>
            <a:stretch>
              <a:fillRect/>
            </a:stretch>
          </p:blipFill>
          <p:spPr bwMode="auto">
            <a:xfrm>
              <a:off x="6432132" y="4108062"/>
              <a:ext cx="981107" cy="241046"/>
            </a:xfrm>
            <a:prstGeom prst="rect">
              <a:avLst/>
            </a:prstGeom>
            <a:noFill/>
            <a:ln w="9525">
              <a:noFill/>
              <a:miter lim="800000"/>
              <a:headEnd/>
              <a:tailEnd/>
            </a:ln>
          </p:spPr>
        </p:pic>
        <p:pic>
          <p:nvPicPr>
            <p:cNvPr id="41" name="图片 6"/>
            <p:cNvPicPr>
              <a:picLocks noChangeAspect="1"/>
            </p:cNvPicPr>
            <p:nvPr/>
          </p:nvPicPr>
          <p:blipFill>
            <a:blip r:embed="rId16" cstate="screen"/>
            <a:srcRect/>
            <a:stretch>
              <a:fillRect/>
            </a:stretch>
          </p:blipFill>
          <p:spPr bwMode="auto">
            <a:xfrm>
              <a:off x="4089450" y="3255362"/>
              <a:ext cx="949621" cy="482863"/>
            </a:xfrm>
            <a:prstGeom prst="rect">
              <a:avLst/>
            </a:prstGeom>
            <a:noFill/>
            <a:ln w="9525">
              <a:noFill/>
              <a:miter lim="800000"/>
              <a:headEnd/>
              <a:tailEnd/>
            </a:ln>
          </p:spPr>
        </p:pic>
        <p:pic>
          <p:nvPicPr>
            <p:cNvPr id="42" name="图片 7"/>
            <p:cNvPicPr>
              <a:picLocks noChangeAspect="1"/>
            </p:cNvPicPr>
            <p:nvPr/>
          </p:nvPicPr>
          <p:blipFill>
            <a:blip r:embed="rId17" cstate="screen"/>
            <a:srcRect/>
            <a:stretch>
              <a:fillRect/>
            </a:stretch>
          </p:blipFill>
          <p:spPr bwMode="auto">
            <a:xfrm>
              <a:off x="2939839" y="3414932"/>
              <a:ext cx="851378" cy="209526"/>
            </a:xfrm>
            <a:prstGeom prst="rect">
              <a:avLst/>
            </a:prstGeom>
            <a:noFill/>
            <a:ln w="9525">
              <a:noFill/>
              <a:miter lim="800000"/>
              <a:headEnd/>
              <a:tailEnd/>
            </a:ln>
          </p:spPr>
        </p:pic>
        <p:pic>
          <p:nvPicPr>
            <p:cNvPr id="43" name="图片 8"/>
            <p:cNvPicPr>
              <a:picLocks noChangeAspect="1"/>
            </p:cNvPicPr>
            <p:nvPr/>
          </p:nvPicPr>
          <p:blipFill>
            <a:blip r:embed="rId18" cstate="screen"/>
            <a:srcRect/>
            <a:stretch>
              <a:fillRect/>
            </a:stretch>
          </p:blipFill>
          <p:spPr bwMode="auto">
            <a:xfrm>
              <a:off x="5234780" y="2641045"/>
              <a:ext cx="850374" cy="346790"/>
            </a:xfrm>
            <a:prstGeom prst="rect">
              <a:avLst/>
            </a:prstGeom>
            <a:noFill/>
            <a:ln w="9525">
              <a:noFill/>
              <a:miter lim="800000"/>
              <a:headEnd/>
              <a:tailEnd/>
            </a:ln>
          </p:spPr>
        </p:pic>
        <p:pic>
          <p:nvPicPr>
            <p:cNvPr id="44" name="图片 12"/>
            <p:cNvPicPr>
              <a:picLocks noChangeAspect="1"/>
            </p:cNvPicPr>
            <p:nvPr/>
          </p:nvPicPr>
          <p:blipFill>
            <a:blip r:embed="rId19" cstate="screen"/>
            <a:srcRect/>
            <a:stretch>
              <a:fillRect/>
            </a:stretch>
          </p:blipFill>
          <p:spPr bwMode="auto">
            <a:xfrm>
              <a:off x="7631829" y="4475236"/>
              <a:ext cx="911449" cy="259068"/>
            </a:xfrm>
            <a:prstGeom prst="rect">
              <a:avLst/>
            </a:prstGeom>
            <a:noFill/>
            <a:ln w="9525">
              <a:noFill/>
              <a:miter lim="800000"/>
              <a:headEnd/>
              <a:tailEnd/>
            </a:ln>
          </p:spPr>
        </p:pic>
        <p:grpSp>
          <p:nvGrpSpPr>
            <p:cNvPr id="45" name="组合 113"/>
            <p:cNvGrpSpPr/>
            <p:nvPr/>
          </p:nvGrpSpPr>
          <p:grpSpPr>
            <a:xfrm>
              <a:off x="477450" y="4574736"/>
              <a:ext cx="5788800" cy="607555"/>
              <a:chOff x="1641475" y="3852863"/>
              <a:chExt cx="7336482" cy="909885"/>
            </a:xfrm>
          </p:grpSpPr>
          <p:sp>
            <p:nvSpPr>
              <p:cNvPr id="51" name="圆角矩形 50"/>
              <p:cNvSpPr/>
              <p:nvPr/>
            </p:nvSpPr>
            <p:spPr bwMode="auto">
              <a:xfrm>
                <a:off x="1641475" y="3854450"/>
                <a:ext cx="1376363" cy="903288"/>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52" name="圆角矩形 51"/>
              <p:cNvSpPr/>
              <p:nvPr/>
            </p:nvSpPr>
            <p:spPr bwMode="auto">
              <a:xfrm>
                <a:off x="3149600" y="3854450"/>
                <a:ext cx="1376363" cy="903288"/>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53" name="圆角矩形 52"/>
              <p:cNvSpPr/>
              <p:nvPr/>
            </p:nvSpPr>
            <p:spPr bwMode="auto">
              <a:xfrm>
                <a:off x="4657725" y="3854450"/>
                <a:ext cx="1376363" cy="903288"/>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54" name="圆角矩形 53"/>
              <p:cNvSpPr/>
              <p:nvPr/>
            </p:nvSpPr>
            <p:spPr bwMode="auto">
              <a:xfrm>
                <a:off x="6165850" y="3852863"/>
                <a:ext cx="1376363" cy="90170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55" name="圆角矩形 54"/>
              <p:cNvSpPr/>
              <p:nvPr/>
            </p:nvSpPr>
            <p:spPr bwMode="auto">
              <a:xfrm>
                <a:off x="7679382" y="3861048"/>
                <a:ext cx="1298575" cy="90170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pic>
            <p:nvPicPr>
              <p:cNvPr id="56" name="Picture 3"/>
              <p:cNvPicPr>
                <a:picLocks noChangeAspect="1" noChangeArrowheads="1"/>
              </p:cNvPicPr>
              <p:nvPr/>
            </p:nvPicPr>
            <p:blipFill>
              <a:blip r:embed="rId20" cstate="screen"/>
              <a:srcRect/>
              <a:stretch>
                <a:fillRect/>
              </a:stretch>
            </p:blipFill>
            <p:spPr bwMode="auto">
              <a:xfrm>
                <a:off x="3297866" y="4159845"/>
                <a:ext cx="1108159" cy="245584"/>
              </a:xfrm>
              <a:prstGeom prst="rect">
                <a:avLst/>
              </a:prstGeom>
              <a:noFill/>
              <a:ln w="9525">
                <a:noFill/>
                <a:miter lim="800000"/>
                <a:headEnd/>
                <a:tailEnd/>
              </a:ln>
            </p:spPr>
          </p:pic>
          <p:pic>
            <p:nvPicPr>
              <p:cNvPr id="57" name="Picture 2" descr="PADTEC 的图像结果"/>
              <p:cNvPicPr>
                <a:picLocks noChangeAspect="1" noChangeArrowheads="1"/>
              </p:cNvPicPr>
              <p:nvPr/>
            </p:nvPicPr>
            <p:blipFill>
              <a:blip r:embed="rId21" cstate="screen"/>
              <a:srcRect/>
              <a:stretch>
                <a:fillRect/>
              </a:stretch>
            </p:blipFill>
            <p:spPr bwMode="auto">
              <a:xfrm>
                <a:off x="6253093" y="4113666"/>
                <a:ext cx="1201600" cy="337941"/>
              </a:xfrm>
              <a:prstGeom prst="rect">
                <a:avLst/>
              </a:prstGeom>
              <a:noFill/>
              <a:ln w="9525">
                <a:noFill/>
                <a:miter lim="800000"/>
                <a:headEnd/>
                <a:tailEnd/>
              </a:ln>
            </p:spPr>
          </p:pic>
          <p:pic>
            <p:nvPicPr>
              <p:cNvPr id="58" name="图片 1"/>
              <p:cNvPicPr>
                <a:picLocks noChangeAspect="1"/>
              </p:cNvPicPr>
              <p:nvPr/>
            </p:nvPicPr>
            <p:blipFill>
              <a:blip r:embed="rId22" cstate="screen"/>
              <a:srcRect t="-2" b="-13435"/>
              <a:stretch>
                <a:fillRect/>
              </a:stretch>
            </p:blipFill>
            <p:spPr bwMode="auto">
              <a:xfrm>
                <a:off x="7774744" y="4168029"/>
                <a:ext cx="1107558" cy="369623"/>
              </a:xfrm>
              <a:prstGeom prst="rect">
                <a:avLst/>
              </a:prstGeom>
              <a:noFill/>
              <a:ln w="9525">
                <a:noFill/>
                <a:miter lim="800000"/>
                <a:headEnd/>
                <a:tailEnd/>
              </a:ln>
            </p:spPr>
          </p:pic>
          <p:pic>
            <p:nvPicPr>
              <p:cNvPr id="59" name="图片 13"/>
              <p:cNvPicPr>
                <a:picLocks noChangeAspect="1"/>
              </p:cNvPicPr>
              <p:nvPr/>
            </p:nvPicPr>
            <p:blipFill>
              <a:blip r:embed="rId23" cstate="screen"/>
              <a:srcRect/>
              <a:stretch>
                <a:fillRect/>
              </a:stretch>
            </p:blipFill>
            <p:spPr bwMode="auto">
              <a:xfrm>
                <a:off x="1778728" y="3913817"/>
                <a:ext cx="1119223" cy="745379"/>
              </a:xfrm>
              <a:prstGeom prst="rect">
                <a:avLst/>
              </a:prstGeom>
              <a:noFill/>
              <a:ln w="9525">
                <a:noFill/>
                <a:miter lim="800000"/>
                <a:headEnd/>
                <a:tailEnd/>
              </a:ln>
            </p:spPr>
          </p:pic>
        </p:grpSp>
        <p:pic>
          <p:nvPicPr>
            <p:cNvPr id="46" name="图片 15"/>
            <p:cNvPicPr>
              <a:picLocks noChangeAspect="1"/>
            </p:cNvPicPr>
            <p:nvPr/>
          </p:nvPicPr>
          <p:blipFill>
            <a:blip r:embed="rId24" cstate="screen"/>
            <a:srcRect/>
            <a:stretch>
              <a:fillRect/>
            </a:stretch>
          </p:blipFill>
          <p:spPr bwMode="auto">
            <a:xfrm>
              <a:off x="6394462" y="4790155"/>
              <a:ext cx="990868" cy="211984"/>
            </a:xfrm>
            <a:prstGeom prst="rect">
              <a:avLst/>
            </a:prstGeom>
            <a:noFill/>
            <a:ln w="9525">
              <a:noFill/>
              <a:miter lim="800000"/>
              <a:headEnd/>
              <a:tailEnd/>
            </a:ln>
          </p:spPr>
        </p:pic>
        <p:pic>
          <p:nvPicPr>
            <p:cNvPr id="47" name="图片 17"/>
            <p:cNvPicPr>
              <a:picLocks noChangeAspect="1"/>
            </p:cNvPicPr>
            <p:nvPr/>
          </p:nvPicPr>
          <p:blipFill>
            <a:blip r:embed="rId25" cstate="screen"/>
            <a:srcRect/>
            <a:stretch>
              <a:fillRect/>
            </a:stretch>
          </p:blipFill>
          <p:spPr bwMode="auto">
            <a:xfrm>
              <a:off x="6460279" y="2570177"/>
              <a:ext cx="884053" cy="489629"/>
            </a:xfrm>
            <a:prstGeom prst="rect">
              <a:avLst/>
            </a:prstGeom>
            <a:noFill/>
            <a:ln w="9525">
              <a:noFill/>
              <a:miter lim="800000"/>
              <a:headEnd/>
              <a:tailEnd/>
            </a:ln>
          </p:spPr>
        </p:pic>
        <p:pic>
          <p:nvPicPr>
            <p:cNvPr id="48" name="Picture 2"/>
            <p:cNvPicPr>
              <a:picLocks noChangeAspect="1" noChangeArrowheads="1"/>
            </p:cNvPicPr>
            <p:nvPr/>
          </p:nvPicPr>
          <p:blipFill>
            <a:blip r:embed="rId26" cstate="screen"/>
            <a:srcRect/>
            <a:stretch>
              <a:fillRect/>
            </a:stretch>
          </p:blipFill>
          <p:spPr bwMode="auto">
            <a:xfrm>
              <a:off x="2912219" y="4694534"/>
              <a:ext cx="986855" cy="322020"/>
            </a:xfrm>
            <a:prstGeom prst="rect">
              <a:avLst/>
            </a:prstGeom>
            <a:noFill/>
            <a:ln w="9525">
              <a:noFill/>
              <a:miter lim="800000"/>
              <a:headEnd/>
              <a:tailEnd/>
            </a:ln>
          </p:spPr>
        </p:pic>
        <p:sp>
          <p:nvSpPr>
            <p:cNvPr id="49" name="圆角矩形 48"/>
            <p:cNvSpPr/>
            <p:nvPr/>
          </p:nvSpPr>
          <p:spPr bwMode="auto">
            <a:xfrm>
              <a:off x="7550593" y="3614944"/>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pic>
          <p:nvPicPr>
            <p:cNvPr id="50" name="图片 49"/>
            <p:cNvPicPr>
              <a:picLocks noChangeAspect="1"/>
            </p:cNvPicPr>
            <p:nvPr/>
          </p:nvPicPr>
          <p:blipFill>
            <a:blip r:embed="rId27" cstate="screen"/>
            <a:stretch>
              <a:fillRect/>
            </a:stretch>
          </p:blipFill>
          <p:spPr>
            <a:xfrm>
              <a:off x="7602108" y="3762056"/>
              <a:ext cx="997640" cy="309525"/>
            </a:xfrm>
            <a:prstGeom prst="rect">
              <a:avLst/>
            </a:prstGeom>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21464"/>
          </a:xfrm>
        </p:spPr>
        <p:txBody>
          <a:bodyPr/>
          <a:lstStyle/>
          <a:p>
            <a:pPr defTabSz="514350">
              <a:lnSpc>
                <a:spcPct val="90000"/>
              </a:lnSpc>
              <a:defRPr/>
            </a:pPr>
            <a:r>
              <a:rPr lang="zh-CN" altLang="zh-CN" sz="2475" dirty="0"/>
              <a:t>合作</a:t>
            </a:r>
            <a:r>
              <a:rPr lang="zh-CN" altLang="zh-CN" sz="2475" dirty="0" smtClean="0"/>
              <a:t>客户</a:t>
            </a:r>
            <a:endParaRPr lang="zh-CN" altLang="en-US" dirty="0"/>
          </a:p>
        </p:txBody>
      </p:sp>
      <p:pic>
        <p:nvPicPr>
          <p:cNvPr id="6" name="图片 5" descr="MX@XF)60~J(AMLUJPF9_H4V"/>
          <p:cNvPicPr>
            <a:picLocks noChangeAspect="1"/>
          </p:cNvPicPr>
          <p:nvPr/>
        </p:nvPicPr>
        <p:blipFill>
          <a:blip r:embed="rId1" cstate="email">
            <a:extLst>
              <a:ext uri="{BEBA8EAE-BF5A-486C-A8C5-ECC9F3942E4B}">
                <a14:imgProps xmlns:a14="http://schemas.microsoft.com/office/drawing/2010/main">
                  <a14:imgLayer r:embed="rId2">
                    <a14:imgEffect>
                      <a14:backgroundRemoval t="9746" b="89831" l="4545" r="89827">
                        <a14:foregroundMark x1="85714" y1="40254" x2="85714" y2="40254"/>
                        <a14:foregroundMark x1="85281" y1="55508" x2="85281" y2="55508"/>
                        <a14:foregroundMark x1="79004" y1="58051" x2="79004" y2="58051"/>
                        <a14:foregroundMark x1="74675" y1="50847" x2="74675" y2="50847"/>
                        <a14:foregroundMark x1="64935" y1="50847" x2="64935" y2="50847"/>
                        <a14:foregroundMark x1="58658" y1="51695" x2="58658" y2="51695"/>
                        <a14:foregroundMark x1="59091" y1="60169" x2="59091" y2="60169"/>
                      </a14:backgroundRemoval>
                    </a14:imgEffect>
                  </a14:imgLayer>
                </a14:imgProps>
              </a:ext>
            </a:extLst>
          </a:blip>
          <a:stretch>
            <a:fillRect/>
          </a:stretch>
        </p:blipFill>
        <p:spPr>
          <a:xfrm>
            <a:off x="5248774" y="2155607"/>
            <a:ext cx="1795550" cy="917316"/>
          </a:xfrm>
          <a:prstGeom prst="rect">
            <a:avLst/>
          </a:prstGeom>
        </p:spPr>
      </p:pic>
      <p:pic>
        <p:nvPicPr>
          <p:cNvPr id="8" name="图片 7" descr="HSC_`UEE~S{S%}AWB}XTE_2"/>
          <p:cNvPicPr>
            <a:picLocks noChangeAspect="1"/>
          </p:cNvPicPr>
          <p:nvPr/>
        </p:nvPicPr>
        <p:blipFill>
          <a:blip r:embed="rId3" cstate="email">
            <a:clrChange>
              <a:clrFrom>
                <a:srgbClr val="FFFFFF"/>
              </a:clrFrom>
              <a:clrTo>
                <a:srgbClr val="FFFFFF">
                  <a:alpha val="0"/>
                </a:srgbClr>
              </a:clrTo>
            </a:clrChange>
          </a:blip>
          <a:stretch>
            <a:fillRect/>
          </a:stretch>
        </p:blipFill>
        <p:spPr>
          <a:xfrm>
            <a:off x="8298536" y="3488749"/>
            <a:ext cx="2128840" cy="714658"/>
          </a:xfrm>
          <a:prstGeom prst="rect">
            <a:avLst/>
          </a:prstGeom>
        </p:spPr>
      </p:pic>
      <p:pic>
        <p:nvPicPr>
          <p:cNvPr id="9" name="图片 8" descr="WKBE344@XEODZF56L7[5$_R"/>
          <p:cNvPicPr>
            <a:picLocks noChangeAspect="1"/>
          </p:cNvPicPr>
          <p:nvPr/>
        </p:nvPicPr>
        <p:blipFill>
          <a:blip r:embed="rId4" cstate="email">
            <a:clrChange>
              <a:clrFrom>
                <a:srgbClr val="FFFFFF"/>
              </a:clrFrom>
              <a:clrTo>
                <a:srgbClr val="FFFFFF">
                  <a:alpha val="0"/>
                </a:srgbClr>
              </a:clrTo>
            </a:clrChange>
          </a:blip>
          <a:stretch>
            <a:fillRect/>
          </a:stretch>
        </p:blipFill>
        <p:spPr>
          <a:xfrm>
            <a:off x="1585950" y="2203735"/>
            <a:ext cx="2452193" cy="837605"/>
          </a:xfrm>
          <a:prstGeom prst="rect">
            <a:avLst/>
          </a:prstGeom>
        </p:spPr>
      </p:pic>
      <p:pic>
        <p:nvPicPr>
          <p:cNvPr id="10" name="图片 9" descr="MAH61{[IQ9J@{72XIKV3GI4"/>
          <p:cNvPicPr>
            <a:picLocks noChangeAspect="1"/>
          </p:cNvPicPr>
          <p:nvPr/>
        </p:nvPicPr>
        <p:blipFill>
          <a:blip r:embed="rId5" cstate="email">
            <a:clrChange>
              <a:clrFrom>
                <a:srgbClr val="FFFFFF"/>
              </a:clrFrom>
              <a:clrTo>
                <a:srgbClr val="FFFFFF">
                  <a:alpha val="0"/>
                </a:srgbClr>
              </a:clrTo>
            </a:clrChange>
          </a:blip>
          <a:stretch>
            <a:fillRect/>
          </a:stretch>
        </p:blipFill>
        <p:spPr>
          <a:xfrm>
            <a:off x="1138175" y="3411439"/>
            <a:ext cx="3288144" cy="1018840"/>
          </a:xfrm>
          <a:prstGeom prst="rect">
            <a:avLst/>
          </a:prstGeom>
        </p:spPr>
      </p:pic>
      <p:grpSp>
        <p:nvGrpSpPr>
          <p:cNvPr id="11" name="组合 10"/>
          <p:cNvGrpSpPr/>
          <p:nvPr/>
        </p:nvGrpSpPr>
        <p:grpSpPr>
          <a:xfrm>
            <a:off x="8291043" y="2184608"/>
            <a:ext cx="2112265" cy="660728"/>
            <a:chOff x="9881615" y="1661160"/>
            <a:chExt cx="2436014" cy="761999"/>
          </a:xfrm>
        </p:grpSpPr>
        <p:pic>
          <p:nvPicPr>
            <p:cNvPr id="12" name="图片 11"/>
            <p:cNvPicPr>
              <a:picLocks noChangeAspect="1"/>
            </p:cNvPicPr>
            <p:nvPr/>
          </p:nvPicPr>
          <p:blipFill rotWithShape="1">
            <a:blip r:embed="rId6" cstate="email"/>
            <a:srcRect b="-6796"/>
            <a:stretch>
              <a:fillRect/>
            </a:stretch>
          </p:blipFill>
          <p:spPr>
            <a:xfrm>
              <a:off x="9881615" y="1752600"/>
              <a:ext cx="664466" cy="670559"/>
            </a:xfrm>
            <a:prstGeom prst="rect">
              <a:avLst/>
            </a:prstGeom>
          </p:spPr>
        </p:pic>
        <p:pic>
          <p:nvPicPr>
            <p:cNvPr id="13" name="图片 12"/>
            <p:cNvPicPr>
              <a:picLocks noChangeAspect="1"/>
            </p:cNvPicPr>
            <p:nvPr/>
          </p:nvPicPr>
          <p:blipFill rotWithShape="1">
            <a:blip r:embed="rId7" cstate="email"/>
            <a:srcRect t="-16990" b="-1"/>
            <a:stretch>
              <a:fillRect/>
            </a:stretch>
          </p:blipFill>
          <p:spPr>
            <a:xfrm>
              <a:off x="10591800" y="1661160"/>
              <a:ext cx="1725829" cy="734569"/>
            </a:xfrm>
            <a:prstGeom prst="rect">
              <a:avLst/>
            </a:prstGeom>
          </p:spPr>
        </p:pic>
      </p:grpSp>
      <p:pic>
        <p:nvPicPr>
          <p:cNvPr id="15" name="图片 14" descr="WP[74}FB48CH%_[5~)R]M84"/>
          <p:cNvPicPr>
            <a:picLocks noChangeAspect="1"/>
          </p:cNvPicPr>
          <p:nvPr/>
        </p:nvPicPr>
        <p:blipFill rotWithShape="1">
          <a:blip r:embed="rId8">
            <a:extLst>
              <a:ext uri="{BEBA8EAE-BF5A-486C-A8C5-ECC9F3942E4B}">
                <a14:imgProps xmlns:a14="http://schemas.microsoft.com/office/drawing/2010/main">
                  <a14:imgLayer r:embed="rId9">
                    <a14:imgEffect>
                      <a14:backgroundRemoval t="8057" b="85308" l="9665" r="89963">
                        <a14:backgroundMark x1="84758" y1="37915" x2="84758" y2="37915"/>
                        <a14:backgroundMark x1="82528" y1="31280" x2="82528" y2="31280"/>
                        <a14:backgroundMark x1="48699" y1="33175" x2="48699" y2="33175"/>
                        <a14:backgroundMark x1="56877" y1="47393" x2="56877" y2="47393"/>
                        <a14:backgroundMark x1="77695" y1="47393" x2="77695" y2="47393"/>
                        <a14:backgroundMark x1="34572" y1="45972" x2="34572" y2="45972"/>
                      </a14:backgroundRemoval>
                    </a14:imgEffect>
                  </a14:imgLayer>
                </a14:imgProps>
              </a:ext>
            </a:extLst>
          </a:blip>
          <a:srcRect b="14710"/>
          <a:stretch>
            <a:fillRect/>
          </a:stretch>
        </p:blipFill>
        <p:spPr>
          <a:xfrm>
            <a:off x="5354320" y="3288607"/>
            <a:ext cx="1291004" cy="864401"/>
          </a:xfrm>
          <a:prstGeom prst="rect">
            <a:avLst/>
          </a:prstGeom>
        </p:spPr>
      </p:pic>
      <p:sp>
        <p:nvSpPr>
          <p:cNvPr id="16" name="矩形 15"/>
          <p:cNvSpPr/>
          <p:nvPr/>
        </p:nvSpPr>
        <p:spPr>
          <a:xfrm>
            <a:off x="1174272" y="3428557"/>
            <a:ext cx="3056838" cy="788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18" name="矩形 17"/>
          <p:cNvSpPr/>
          <p:nvPr/>
        </p:nvSpPr>
        <p:spPr>
          <a:xfrm>
            <a:off x="1174271" y="2252983"/>
            <a:ext cx="3056838" cy="788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19" name="矩形 18"/>
          <p:cNvSpPr/>
          <p:nvPr/>
        </p:nvSpPr>
        <p:spPr>
          <a:xfrm>
            <a:off x="7872264" y="3427835"/>
            <a:ext cx="3145063" cy="788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20" name="矩形 19"/>
          <p:cNvSpPr/>
          <p:nvPr/>
        </p:nvSpPr>
        <p:spPr>
          <a:xfrm>
            <a:off x="4511513" y="2228358"/>
            <a:ext cx="3145063" cy="788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21" name="矩形 20"/>
          <p:cNvSpPr/>
          <p:nvPr/>
        </p:nvSpPr>
        <p:spPr>
          <a:xfrm>
            <a:off x="4511515" y="3400373"/>
            <a:ext cx="3145063" cy="788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22" name="矩形 21"/>
          <p:cNvSpPr/>
          <p:nvPr/>
        </p:nvSpPr>
        <p:spPr>
          <a:xfrm>
            <a:off x="7912569" y="2148804"/>
            <a:ext cx="3145063" cy="788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zh-CN" sz="2475" dirty="0"/>
              <a:t>世界客户分布</a:t>
            </a:r>
            <a:endParaRPr lang="zh-CN" altLang="zh-CN" dirty="0" smtClean="0">
              <a:effectLst/>
            </a:endParaRPr>
          </a:p>
        </p:txBody>
      </p:sp>
      <p:sp>
        <p:nvSpPr>
          <p:cNvPr id="4" name="任意多边形 16656"/>
          <p:cNvSpPr/>
          <p:nvPr/>
        </p:nvSpPr>
        <p:spPr>
          <a:xfrm>
            <a:off x="5539556" y="2931230"/>
            <a:ext cx="119571" cy="178492"/>
          </a:xfrm>
          <a:custGeom>
            <a:avLst/>
            <a:gdLst/>
            <a:ahLst/>
            <a:cxnLst/>
            <a:rect l="0" t="0" r="0" b="0"/>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 name="任意多边形 16657"/>
          <p:cNvSpPr/>
          <p:nvPr/>
        </p:nvSpPr>
        <p:spPr>
          <a:xfrm>
            <a:off x="7262085" y="1473839"/>
            <a:ext cx="476554" cy="608257"/>
          </a:xfrm>
          <a:custGeom>
            <a:avLst/>
            <a:gdLst/>
            <a:ahLst/>
            <a:cxnLst/>
            <a:rect l="0" t="0" r="0" b="0"/>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 name="任意多边形 16658"/>
          <p:cNvSpPr/>
          <p:nvPr/>
        </p:nvSpPr>
        <p:spPr>
          <a:xfrm>
            <a:off x="6979618" y="5052333"/>
            <a:ext cx="181958" cy="377778"/>
          </a:xfrm>
          <a:custGeom>
            <a:avLst/>
            <a:gdLst/>
            <a:ahLst/>
            <a:cxnLst/>
            <a:rect l="0" t="0" r="0" b="0"/>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 name="任意多边形 16659"/>
          <p:cNvSpPr/>
          <p:nvPr/>
        </p:nvSpPr>
        <p:spPr>
          <a:xfrm>
            <a:off x="7972586" y="4477001"/>
            <a:ext cx="62385" cy="74516"/>
          </a:xfrm>
          <a:custGeom>
            <a:avLst/>
            <a:gdLst/>
            <a:ahLst/>
            <a:cxnLst/>
            <a:rect l="0" t="0" r="0" b="0"/>
            <a:pathLst>
              <a:path w="42" h="54">
                <a:moveTo>
                  <a:pt x="6" y="0"/>
                </a:moveTo>
                <a:lnTo>
                  <a:pt x="0" y="24"/>
                </a:lnTo>
                <a:lnTo>
                  <a:pt x="6" y="54"/>
                </a:lnTo>
                <a:lnTo>
                  <a:pt x="30" y="54"/>
                </a:lnTo>
                <a:lnTo>
                  <a:pt x="42" y="30"/>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 name="任意多边形 16660"/>
          <p:cNvSpPr/>
          <p:nvPr/>
        </p:nvSpPr>
        <p:spPr>
          <a:xfrm>
            <a:off x="8762801" y="4168540"/>
            <a:ext cx="58920" cy="58920"/>
          </a:xfrm>
          <a:custGeom>
            <a:avLst/>
            <a:gdLst/>
            <a:ahLst/>
            <a:cxnLst/>
            <a:rect l="0" t="0" r="0" b="0"/>
            <a:pathLst>
              <a:path w="42" h="42">
                <a:moveTo>
                  <a:pt x="0" y="30"/>
                </a:moveTo>
                <a:lnTo>
                  <a:pt x="12" y="12"/>
                </a:lnTo>
                <a:lnTo>
                  <a:pt x="30" y="0"/>
                </a:lnTo>
                <a:lnTo>
                  <a:pt x="42" y="12"/>
                </a:lnTo>
                <a:lnTo>
                  <a:pt x="30" y="30"/>
                </a:lnTo>
                <a:lnTo>
                  <a:pt x="12" y="42"/>
                </a:lnTo>
                <a:lnTo>
                  <a:pt x="0" y="3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 name="任意多边形 16661"/>
          <p:cNvSpPr/>
          <p:nvPr/>
        </p:nvSpPr>
        <p:spPr>
          <a:xfrm>
            <a:off x="9079926" y="4022974"/>
            <a:ext cx="34659" cy="102243"/>
          </a:xfrm>
          <a:custGeom>
            <a:avLst/>
            <a:gdLst/>
            <a:ahLst/>
            <a:cxnLst/>
            <a:rect l="0" t="0" r="0" b="0"/>
            <a:pathLst>
              <a:path w="24" h="72">
                <a:moveTo>
                  <a:pt x="0" y="42"/>
                </a:moveTo>
                <a:lnTo>
                  <a:pt x="0" y="18"/>
                </a:lnTo>
                <a:lnTo>
                  <a:pt x="24" y="0"/>
                </a:lnTo>
                <a:lnTo>
                  <a:pt x="24" y="24"/>
                </a:lnTo>
                <a:lnTo>
                  <a:pt x="6" y="72"/>
                </a:lnTo>
                <a:lnTo>
                  <a:pt x="0"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 name="任意多边形 16662"/>
          <p:cNvSpPr/>
          <p:nvPr/>
        </p:nvSpPr>
        <p:spPr>
          <a:xfrm>
            <a:off x="9336399" y="3757837"/>
            <a:ext cx="50255" cy="76249"/>
          </a:xfrm>
          <a:custGeom>
            <a:avLst/>
            <a:gdLst/>
            <a:ahLst/>
            <a:cxnLst/>
            <a:rect l="0" t="0" r="0" b="0"/>
            <a:pathLst>
              <a:path w="36" h="54">
                <a:moveTo>
                  <a:pt x="0" y="18"/>
                </a:moveTo>
                <a:lnTo>
                  <a:pt x="6" y="36"/>
                </a:lnTo>
                <a:lnTo>
                  <a:pt x="12" y="54"/>
                </a:lnTo>
                <a:lnTo>
                  <a:pt x="30" y="42"/>
                </a:lnTo>
                <a:lnTo>
                  <a:pt x="36" y="18"/>
                </a:lnTo>
                <a:lnTo>
                  <a:pt x="30" y="0"/>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 name="任意多边形 16663"/>
          <p:cNvSpPr/>
          <p:nvPr/>
        </p:nvSpPr>
        <p:spPr>
          <a:xfrm>
            <a:off x="9397052" y="3366195"/>
            <a:ext cx="376045" cy="408971"/>
          </a:xfrm>
          <a:custGeom>
            <a:avLst/>
            <a:gdLst/>
            <a:ahLst/>
            <a:cxnLst/>
            <a:rect l="0" t="0" r="0" b="0"/>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 name="任意多边形 16664"/>
          <p:cNvSpPr/>
          <p:nvPr/>
        </p:nvSpPr>
        <p:spPr>
          <a:xfrm>
            <a:off x="9662189" y="2990150"/>
            <a:ext cx="67585" cy="334455"/>
          </a:xfrm>
          <a:custGeom>
            <a:avLst/>
            <a:gdLst/>
            <a:ahLst/>
            <a:cxnLst/>
            <a:rect l="0" t="0" r="0" b="0"/>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 name="任意多边形 16665"/>
          <p:cNvSpPr/>
          <p:nvPr/>
        </p:nvSpPr>
        <p:spPr>
          <a:xfrm>
            <a:off x="10339765" y="5922262"/>
            <a:ext cx="195820" cy="223548"/>
          </a:xfrm>
          <a:custGeom>
            <a:avLst/>
            <a:gdLst/>
            <a:ahLst/>
            <a:cxnLst/>
            <a:rect l="0" t="0" r="0" b="0"/>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solidFill>
            <a:srgbClr val="63A1CF"/>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 name="任意多边形 16666"/>
          <p:cNvSpPr/>
          <p:nvPr/>
        </p:nvSpPr>
        <p:spPr>
          <a:xfrm>
            <a:off x="10509591" y="5721243"/>
            <a:ext cx="136901" cy="220082"/>
          </a:xfrm>
          <a:custGeom>
            <a:avLst/>
            <a:gdLst/>
            <a:ahLst/>
            <a:cxnLst/>
            <a:rect l="0" t="0" r="0" b="0"/>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solidFill>
            <a:srgbClr val="63A1CF"/>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 name="任意多边形 16667"/>
          <p:cNvSpPr/>
          <p:nvPr/>
        </p:nvSpPr>
        <p:spPr>
          <a:xfrm>
            <a:off x="8891037" y="5036737"/>
            <a:ext cx="1079613" cy="819674"/>
          </a:xfrm>
          <a:custGeom>
            <a:avLst/>
            <a:gdLst/>
            <a:ahLst/>
            <a:cxnLst/>
            <a:rect l="0" t="0" r="0" b="0"/>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 name="任意多边形 16668"/>
          <p:cNvSpPr/>
          <p:nvPr/>
        </p:nvSpPr>
        <p:spPr>
          <a:xfrm>
            <a:off x="9738438" y="5904933"/>
            <a:ext cx="95312" cy="129970"/>
          </a:xfrm>
          <a:custGeom>
            <a:avLst/>
            <a:gdLst/>
            <a:ahLst/>
            <a:cxnLst/>
            <a:rect l="0" t="0" r="0" b="0"/>
            <a:pathLst>
              <a:path w="66" h="91">
                <a:moveTo>
                  <a:pt x="0" y="18"/>
                </a:moveTo>
                <a:lnTo>
                  <a:pt x="12" y="48"/>
                </a:lnTo>
                <a:lnTo>
                  <a:pt x="18" y="72"/>
                </a:lnTo>
                <a:lnTo>
                  <a:pt x="36" y="91"/>
                </a:lnTo>
                <a:lnTo>
                  <a:pt x="48" y="66"/>
                </a:lnTo>
                <a:lnTo>
                  <a:pt x="66" y="30"/>
                </a:lnTo>
                <a:lnTo>
                  <a:pt x="66" y="0"/>
                </a:lnTo>
                <a:lnTo>
                  <a:pt x="42" y="12"/>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 name="任意多边形 16669"/>
          <p:cNvSpPr/>
          <p:nvPr/>
        </p:nvSpPr>
        <p:spPr>
          <a:xfrm>
            <a:off x="8428345" y="4586176"/>
            <a:ext cx="263405" cy="289398"/>
          </a:xfrm>
          <a:custGeom>
            <a:avLst/>
            <a:gdLst/>
            <a:ahLst/>
            <a:cxnLst/>
            <a:rect l="0" t="0" r="0" b="0"/>
            <a:pathLst>
              <a:path w="31" h="34">
                <a:moveTo>
                  <a:pt x="0" y="0"/>
                </a:moveTo>
                <a:cubicBezTo>
                  <a:pt x="4" y="0"/>
                  <a:pt x="4" y="0"/>
                  <a:pt x="4" y="0"/>
                </a:cubicBezTo>
                <a:cubicBezTo>
                  <a:pt x="8" y="6"/>
                  <a:pt x="8" y="6"/>
                  <a:pt x="8" y="6"/>
                </a:cubicBezTo>
                <a:cubicBezTo>
                  <a:pt x="11" y="8"/>
                  <a:pt x="11" y="8"/>
                  <a:pt x="11" y="8"/>
                </a:cubicBezTo>
                <a:cubicBezTo>
                  <a:pt x="16" y="10"/>
                  <a:pt x="16" y="10"/>
                  <a:pt x="16" y="10"/>
                </a:cubicBezTo>
                <a:cubicBezTo>
                  <a:pt x="24" y="17"/>
                  <a:pt x="24" y="17"/>
                  <a:pt x="24" y="17"/>
                </a:cubicBezTo>
                <a:cubicBezTo>
                  <a:pt x="26" y="20"/>
                  <a:pt x="26" y="20"/>
                  <a:pt x="26" y="20"/>
                </a:cubicBezTo>
                <a:cubicBezTo>
                  <a:pt x="30" y="25"/>
                  <a:pt x="30" y="25"/>
                  <a:pt x="30" y="25"/>
                </a:cubicBezTo>
                <a:cubicBezTo>
                  <a:pt x="31" y="31"/>
                  <a:pt x="31" y="31"/>
                  <a:pt x="31" y="31"/>
                </a:cubicBezTo>
                <a:cubicBezTo>
                  <a:pt x="27" y="34"/>
                  <a:pt x="27" y="34"/>
                  <a:pt x="27" y="34"/>
                </a:cubicBezTo>
                <a:cubicBezTo>
                  <a:pt x="21" y="29"/>
                  <a:pt x="21" y="29"/>
                  <a:pt x="21" y="29"/>
                </a:cubicBezTo>
                <a:cubicBezTo>
                  <a:pt x="15" y="26"/>
                  <a:pt x="15" y="26"/>
                  <a:pt x="15" y="26"/>
                </a:cubicBezTo>
                <a:cubicBezTo>
                  <a:pt x="12" y="18"/>
                  <a:pt x="12" y="18"/>
                  <a:pt x="12" y="18"/>
                </a:cubicBezTo>
                <a:cubicBezTo>
                  <a:pt x="9" y="16"/>
                  <a:pt x="9" y="16"/>
                  <a:pt x="9" y="16"/>
                </a:cubicBezTo>
                <a:cubicBezTo>
                  <a:pt x="9" y="16"/>
                  <a:pt x="7" y="13"/>
                  <a:pt x="6" y="12"/>
                </a:cubicBezTo>
                <a:cubicBezTo>
                  <a:pt x="4" y="11"/>
                  <a:pt x="1" y="8"/>
                  <a:pt x="1" y="8"/>
                </a:cubicBez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 name="任意多边形 16670"/>
          <p:cNvSpPr/>
          <p:nvPr/>
        </p:nvSpPr>
        <p:spPr>
          <a:xfrm>
            <a:off x="8788794" y="4534188"/>
            <a:ext cx="247809" cy="289398"/>
          </a:xfrm>
          <a:custGeom>
            <a:avLst/>
            <a:gdLst/>
            <a:ahLst/>
            <a:cxnLst/>
            <a:rect l="0" t="0" r="0" b="0"/>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 name="任意多边形 16671"/>
          <p:cNvSpPr/>
          <p:nvPr/>
        </p:nvSpPr>
        <p:spPr>
          <a:xfrm>
            <a:off x="9060864" y="4218795"/>
            <a:ext cx="154230" cy="213149"/>
          </a:xfrm>
          <a:custGeom>
            <a:avLst/>
            <a:gdLst/>
            <a:ahLst/>
            <a:cxnLst/>
            <a:rect l="0" t="0" r="0" b="0"/>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 name="任意多边形 16672"/>
          <p:cNvSpPr/>
          <p:nvPr/>
        </p:nvSpPr>
        <p:spPr>
          <a:xfrm>
            <a:off x="9123250" y="4466603"/>
            <a:ext cx="126503" cy="100510"/>
          </a:xfrm>
          <a:custGeom>
            <a:avLst/>
            <a:gdLst/>
            <a:ahLst/>
            <a:cxnLst/>
            <a:rect l="0" t="0" r="0" b="0"/>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 name="任意多边形 16673"/>
          <p:cNvSpPr/>
          <p:nvPr/>
        </p:nvSpPr>
        <p:spPr>
          <a:xfrm>
            <a:off x="9036603" y="4686686"/>
            <a:ext cx="154230" cy="188889"/>
          </a:xfrm>
          <a:custGeom>
            <a:avLst/>
            <a:gdLst/>
            <a:ahLst/>
            <a:cxnLst/>
            <a:rect l="0" t="0" r="0" b="0"/>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 name="任意多边形 16674"/>
          <p:cNvSpPr/>
          <p:nvPr/>
        </p:nvSpPr>
        <p:spPr>
          <a:xfrm>
            <a:off x="8686552" y="4901569"/>
            <a:ext cx="289398" cy="65851"/>
          </a:xfrm>
          <a:custGeom>
            <a:avLst/>
            <a:gdLst/>
            <a:ahLst/>
            <a:cxnLst/>
            <a:rect l="0" t="0" r="0" b="0"/>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3" name="任意多边形 16675"/>
          <p:cNvSpPr/>
          <p:nvPr/>
        </p:nvSpPr>
        <p:spPr>
          <a:xfrm>
            <a:off x="4094294" y="3114920"/>
            <a:ext cx="173293" cy="195821"/>
          </a:xfrm>
          <a:custGeom>
            <a:avLst/>
            <a:gdLst/>
            <a:ahLst/>
            <a:cxnLst/>
            <a:rect l="0" t="0" r="0" b="0"/>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4" name="任意多边形 16676"/>
          <p:cNvSpPr/>
          <p:nvPr/>
        </p:nvSpPr>
        <p:spPr>
          <a:xfrm>
            <a:off x="3382060" y="4104422"/>
            <a:ext cx="301529" cy="84913"/>
          </a:xfrm>
          <a:custGeom>
            <a:avLst/>
            <a:gdLst/>
            <a:ahLst/>
            <a:cxnLst/>
            <a:rect l="0" t="0" r="0" b="0"/>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5" name="任意多边形 16677"/>
          <p:cNvSpPr/>
          <p:nvPr/>
        </p:nvSpPr>
        <p:spPr>
          <a:xfrm>
            <a:off x="3683590" y="4198000"/>
            <a:ext cx="187156" cy="51988"/>
          </a:xfrm>
          <a:custGeom>
            <a:avLst/>
            <a:gdLst/>
            <a:ahLst/>
            <a:cxnLst/>
            <a:rect l="0" t="0" r="0" b="0"/>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6" name="任意多边形 16678"/>
          <p:cNvSpPr/>
          <p:nvPr/>
        </p:nvSpPr>
        <p:spPr>
          <a:xfrm>
            <a:off x="6132217" y="3607072"/>
            <a:ext cx="84913" cy="50255"/>
          </a:xfrm>
          <a:custGeom>
            <a:avLst/>
            <a:gdLst/>
            <a:ahLst/>
            <a:cxnLst/>
            <a:rect l="0" t="0" r="0" b="0"/>
            <a:pathLst>
              <a:path w="60" h="36">
                <a:moveTo>
                  <a:pt x="0" y="12"/>
                </a:moveTo>
                <a:lnTo>
                  <a:pt x="36" y="0"/>
                </a:lnTo>
                <a:lnTo>
                  <a:pt x="60" y="6"/>
                </a:lnTo>
                <a:lnTo>
                  <a:pt x="60" y="18"/>
                </a:lnTo>
                <a:lnTo>
                  <a:pt x="54" y="36"/>
                </a:lnTo>
                <a:lnTo>
                  <a:pt x="30" y="24"/>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7" name="任意多边形 16679"/>
          <p:cNvSpPr/>
          <p:nvPr/>
        </p:nvSpPr>
        <p:spPr>
          <a:xfrm>
            <a:off x="6036905" y="3511761"/>
            <a:ext cx="34659" cy="67584"/>
          </a:xfrm>
          <a:custGeom>
            <a:avLst/>
            <a:gdLst/>
            <a:ahLst/>
            <a:cxnLst/>
            <a:rect l="0" t="0" r="0" b="0"/>
            <a:pathLst>
              <a:path w="24" h="48">
                <a:moveTo>
                  <a:pt x="0" y="48"/>
                </a:moveTo>
                <a:lnTo>
                  <a:pt x="6" y="6"/>
                </a:lnTo>
                <a:lnTo>
                  <a:pt x="18" y="0"/>
                </a:lnTo>
                <a:lnTo>
                  <a:pt x="24" y="24"/>
                </a:lnTo>
                <a:lnTo>
                  <a:pt x="24" y="48"/>
                </a:lnTo>
                <a:lnTo>
                  <a:pt x="0"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8" name="任意多边形 16680"/>
          <p:cNvSpPr/>
          <p:nvPr/>
        </p:nvSpPr>
        <p:spPr>
          <a:xfrm>
            <a:off x="6028241" y="3442444"/>
            <a:ext cx="43323" cy="51988"/>
          </a:xfrm>
          <a:custGeom>
            <a:avLst/>
            <a:gdLst/>
            <a:ahLst/>
            <a:cxnLst/>
            <a:rect l="0" t="0" r="0" b="0"/>
            <a:pathLst>
              <a:path w="30" h="37">
                <a:moveTo>
                  <a:pt x="0" y="12"/>
                </a:moveTo>
                <a:lnTo>
                  <a:pt x="24" y="0"/>
                </a:lnTo>
                <a:lnTo>
                  <a:pt x="30" y="24"/>
                </a:lnTo>
                <a:lnTo>
                  <a:pt x="24" y="37"/>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9" name="任意多边形 16681"/>
          <p:cNvSpPr/>
          <p:nvPr/>
        </p:nvSpPr>
        <p:spPr>
          <a:xfrm>
            <a:off x="6920698" y="3648662"/>
            <a:ext cx="43324" cy="8665"/>
          </a:xfrm>
          <a:custGeom>
            <a:avLst/>
            <a:gdLst/>
            <a:ahLst/>
            <a:cxnLst/>
            <a:rect l="0" t="0" r="0" b="0"/>
            <a:pathLst>
              <a:path w="30" h="6">
                <a:moveTo>
                  <a:pt x="24" y="0"/>
                </a:moveTo>
                <a:lnTo>
                  <a:pt x="30" y="0"/>
                </a:lnTo>
                <a:lnTo>
                  <a:pt x="0" y="6"/>
                </a:lnTo>
                <a:lnTo>
                  <a:pt x="24"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0" name="矩形 29"/>
          <p:cNvSpPr/>
          <p:nvPr/>
        </p:nvSpPr>
        <p:spPr>
          <a:xfrm>
            <a:off x="6768201" y="3901669"/>
            <a:ext cx="0" cy="3466"/>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1" name="任意多边形 16683"/>
          <p:cNvSpPr/>
          <p:nvPr/>
        </p:nvSpPr>
        <p:spPr>
          <a:xfrm>
            <a:off x="6516927" y="3485767"/>
            <a:ext cx="506015" cy="195821"/>
          </a:xfrm>
          <a:custGeom>
            <a:avLst/>
            <a:gdLst/>
            <a:ahLst/>
            <a:cxnLst/>
            <a:rect l="0" t="0" r="0" b="0"/>
            <a:pathLst>
              <a:path w="59" h="23">
                <a:moveTo>
                  <a:pt x="34" y="20"/>
                </a:moveTo>
                <a:cubicBezTo>
                  <a:pt x="36" y="21"/>
                  <a:pt x="36" y="21"/>
                  <a:pt x="36" y="21"/>
                </a:cubicBezTo>
                <a:cubicBezTo>
                  <a:pt x="47" y="20"/>
                  <a:pt x="47" y="20"/>
                  <a:pt x="47" y="20"/>
                </a:cubicBezTo>
                <a:cubicBezTo>
                  <a:pt x="52" y="19"/>
                  <a:pt x="52" y="19"/>
                  <a:pt x="52" y="19"/>
                </a:cubicBezTo>
                <a:cubicBezTo>
                  <a:pt x="57" y="18"/>
                  <a:pt x="57" y="18"/>
                  <a:pt x="57" y="18"/>
                </a:cubicBezTo>
                <a:cubicBezTo>
                  <a:pt x="59" y="19"/>
                  <a:pt x="59" y="19"/>
                  <a:pt x="59" y="19"/>
                </a:cubicBezTo>
                <a:cubicBezTo>
                  <a:pt x="59" y="19"/>
                  <a:pt x="58" y="16"/>
                  <a:pt x="58" y="16"/>
                </a:cubicBezTo>
                <a:cubicBezTo>
                  <a:pt x="58" y="15"/>
                  <a:pt x="58" y="9"/>
                  <a:pt x="58" y="9"/>
                </a:cubicBezTo>
                <a:cubicBezTo>
                  <a:pt x="59" y="8"/>
                  <a:pt x="59" y="8"/>
                  <a:pt x="59" y="8"/>
                </a:cubicBezTo>
                <a:cubicBezTo>
                  <a:pt x="55" y="3"/>
                  <a:pt x="55" y="3"/>
                  <a:pt x="55" y="3"/>
                </a:cubicBezTo>
                <a:cubicBezTo>
                  <a:pt x="53" y="1"/>
                  <a:pt x="53" y="1"/>
                  <a:pt x="53" y="1"/>
                </a:cubicBezTo>
                <a:cubicBezTo>
                  <a:pt x="50" y="1"/>
                  <a:pt x="50" y="1"/>
                  <a:pt x="50" y="1"/>
                </a:cubicBezTo>
                <a:cubicBezTo>
                  <a:pt x="49" y="0"/>
                  <a:pt x="49" y="0"/>
                  <a:pt x="49" y="0"/>
                </a:cubicBezTo>
                <a:cubicBezTo>
                  <a:pt x="49" y="0"/>
                  <a:pt x="49" y="0"/>
                  <a:pt x="49" y="0"/>
                </a:cubicBezTo>
                <a:cubicBezTo>
                  <a:pt x="45" y="3"/>
                  <a:pt x="45" y="3"/>
                  <a:pt x="45" y="3"/>
                </a:cubicBezTo>
                <a:cubicBezTo>
                  <a:pt x="40" y="3"/>
                  <a:pt x="40" y="3"/>
                  <a:pt x="40" y="3"/>
                </a:cubicBezTo>
                <a:cubicBezTo>
                  <a:pt x="39" y="3"/>
                  <a:pt x="39" y="3"/>
                  <a:pt x="39" y="3"/>
                </a:cubicBezTo>
                <a:cubicBezTo>
                  <a:pt x="39" y="3"/>
                  <a:pt x="39" y="3"/>
                  <a:pt x="39" y="3"/>
                </a:cubicBezTo>
                <a:cubicBezTo>
                  <a:pt x="35" y="1"/>
                  <a:pt x="35" y="1"/>
                  <a:pt x="35" y="1"/>
                </a:cubicBezTo>
                <a:cubicBezTo>
                  <a:pt x="32" y="0"/>
                  <a:pt x="32" y="0"/>
                  <a:pt x="32" y="0"/>
                </a:cubicBezTo>
                <a:cubicBezTo>
                  <a:pt x="24" y="0"/>
                  <a:pt x="24" y="0"/>
                  <a:pt x="24" y="0"/>
                </a:cubicBezTo>
                <a:cubicBezTo>
                  <a:pt x="22" y="0"/>
                  <a:pt x="22" y="0"/>
                  <a:pt x="22" y="0"/>
                </a:cubicBezTo>
                <a:cubicBezTo>
                  <a:pt x="19" y="1"/>
                  <a:pt x="19" y="1"/>
                  <a:pt x="19" y="1"/>
                </a:cubicBezTo>
                <a:cubicBezTo>
                  <a:pt x="17" y="3"/>
                  <a:pt x="17" y="3"/>
                  <a:pt x="17" y="3"/>
                </a:cubicBezTo>
                <a:cubicBezTo>
                  <a:pt x="12" y="4"/>
                  <a:pt x="12" y="4"/>
                  <a:pt x="12" y="4"/>
                </a:cubicBezTo>
                <a:cubicBezTo>
                  <a:pt x="11" y="3"/>
                  <a:pt x="11" y="3"/>
                  <a:pt x="11" y="3"/>
                </a:cubicBezTo>
                <a:cubicBezTo>
                  <a:pt x="10" y="3"/>
                  <a:pt x="10" y="3"/>
                  <a:pt x="10" y="3"/>
                </a:cubicBezTo>
                <a:cubicBezTo>
                  <a:pt x="8" y="6"/>
                  <a:pt x="8" y="6"/>
                  <a:pt x="8" y="6"/>
                </a:cubicBezTo>
                <a:cubicBezTo>
                  <a:pt x="4" y="6"/>
                  <a:pt x="4" y="6"/>
                  <a:pt x="4" y="6"/>
                </a:cubicBezTo>
                <a:cubicBezTo>
                  <a:pt x="0" y="9"/>
                  <a:pt x="0" y="9"/>
                  <a:pt x="0" y="9"/>
                </a:cubicBezTo>
                <a:cubicBezTo>
                  <a:pt x="2" y="12"/>
                  <a:pt x="2" y="12"/>
                  <a:pt x="2" y="12"/>
                </a:cubicBezTo>
                <a:cubicBezTo>
                  <a:pt x="4" y="17"/>
                  <a:pt x="4" y="17"/>
                  <a:pt x="4" y="17"/>
                </a:cubicBezTo>
                <a:cubicBezTo>
                  <a:pt x="6" y="20"/>
                  <a:pt x="6" y="20"/>
                  <a:pt x="6" y="20"/>
                </a:cubicBezTo>
                <a:cubicBezTo>
                  <a:pt x="15" y="21"/>
                  <a:pt x="15" y="21"/>
                  <a:pt x="15" y="21"/>
                </a:cubicBezTo>
                <a:cubicBezTo>
                  <a:pt x="16" y="21"/>
                  <a:pt x="16" y="21"/>
                  <a:pt x="16" y="21"/>
                </a:cubicBezTo>
                <a:cubicBezTo>
                  <a:pt x="23" y="23"/>
                  <a:pt x="23" y="23"/>
                  <a:pt x="23" y="23"/>
                </a:cubicBezTo>
                <a:cubicBezTo>
                  <a:pt x="27" y="21"/>
                  <a:pt x="27" y="21"/>
                  <a:pt x="27" y="21"/>
                </a:cubicBezTo>
                <a:cubicBezTo>
                  <a:pt x="31" y="23"/>
                  <a:pt x="31" y="23"/>
                  <a:pt x="31" y="23"/>
                </a:cubicBezTo>
                <a:cubicBezTo>
                  <a:pt x="31" y="23"/>
                  <a:pt x="31" y="23"/>
                  <a:pt x="31" y="23"/>
                </a:cubicBezTo>
                <a:cubicBezTo>
                  <a:pt x="31" y="23"/>
                  <a:pt x="31" y="23"/>
                  <a:pt x="31" y="23"/>
                </a:cubicBezTo>
                <a:lnTo>
                  <a:pt x="34" y="2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2" name="任意多边形 16684"/>
          <p:cNvSpPr/>
          <p:nvPr/>
        </p:nvSpPr>
        <p:spPr>
          <a:xfrm>
            <a:off x="6756071" y="3648662"/>
            <a:ext cx="197554" cy="159429"/>
          </a:xfrm>
          <a:custGeom>
            <a:avLst/>
            <a:gdLst/>
            <a:ahLst/>
            <a:cxnLst/>
            <a:rect l="0" t="0" r="0" b="0"/>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19" y="24"/>
                </a:lnTo>
                <a:lnTo>
                  <a:pt x="25" y="48"/>
                </a:lnTo>
                <a:lnTo>
                  <a:pt x="0" y="102"/>
                </a:lnTo>
                <a:lnTo>
                  <a:pt x="13" y="102"/>
                </a:lnTo>
                <a:lnTo>
                  <a:pt x="25" y="11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3" name="任意多边形 16685"/>
          <p:cNvSpPr/>
          <p:nvPr/>
        </p:nvSpPr>
        <p:spPr>
          <a:xfrm>
            <a:off x="6730076" y="3775166"/>
            <a:ext cx="138634" cy="126503"/>
          </a:xfrm>
          <a:custGeom>
            <a:avLst/>
            <a:gdLst/>
            <a:ahLst/>
            <a:cxnLst/>
            <a:rect l="0" t="0" r="0" b="0"/>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16686"/>
          <p:cNvSpPr/>
          <p:nvPr/>
        </p:nvSpPr>
        <p:spPr>
          <a:xfrm>
            <a:off x="6730076" y="3775166"/>
            <a:ext cx="138634" cy="126503"/>
          </a:xfrm>
          <a:custGeom>
            <a:avLst/>
            <a:gdLst/>
            <a:ahLst/>
            <a:cxnLst/>
            <a:rect l="0" t="0" r="0" b="0"/>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16687"/>
          <p:cNvSpPr/>
          <p:nvPr/>
        </p:nvSpPr>
        <p:spPr>
          <a:xfrm>
            <a:off x="7210098" y="4014310"/>
            <a:ext cx="129969" cy="84913"/>
          </a:xfrm>
          <a:custGeom>
            <a:avLst/>
            <a:gdLst/>
            <a:ahLst/>
            <a:cxnLst/>
            <a:rect l="0" t="0" r="0" b="0"/>
            <a:pathLst>
              <a:path w="90" h="60">
                <a:moveTo>
                  <a:pt x="18" y="48"/>
                </a:moveTo>
                <a:lnTo>
                  <a:pt x="66" y="60"/>
                </a:lnTo>
                <a:lnTo>
                  <a:pt x="78" y="30"/>
                </a:lnTo>
                <a:lnTo>
                  <a:pt x="90" y="24"/>
                </a:lnTo>
                <a:lnTo>
                  <a:pt x="84" y="0"/>
                </a:lnTo>
                <a:lnTo>
                  <a:pt x="30" y="18"/>
                </a:lnTo>
                <a:lnTo>
                  <a:pt x="6" y="6"/>
                </a:lnTo>
                <a:lnTo>
                  <a:pt x="0" y="24"/>
                </a:lnTo>
                <a:lnTo>
                  <a:pt x="18"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16688"/>
          <p:cNvSpPr/>
          <p:nvPr/>
        </p:nvSpPr>
        <p:spPr>
          <a:xfrm>
            <a:off x="7229159" y="4047235"/>
            <a:ext cx="204485" cy="237412"/>
          </a:xfrm>
          <a:custGeom>
            <a:avLst/>
            <a:gdLst/>
            <a:ahLst/>
            <a:cxnLst/>
            <a:rect l="0" t="0" r="0" b="0"/>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16689"/>
          <p:cNvSpPr/>
          <p:nvPr/>
        </p:nvSpPr>
        <p:spPr>
          <a:xfrm>
            <a:off x="6972686" y="4199733"/>
            <a:ext cx="289399" cy="180224"/>
          </a:xfrm>
          <a:custGeom>
            <a:avLst/>
            <a:gdLst/>
            <a:ahLst/>
            <a:cxnLst/>
            <a:rect l="0" t="0" r="0" b="0"/>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16690"/>
          <p:cNvSpPr/>
          <p:nvPr/>
        </p:nvSpPr>
        <p:spPr>
          <a:xfrm>
            <a:off x="6768201" y="3808091"/>
            <a:ext cx="537207" cy="460959"/>
          </a:xfrm>
          <a:custGeom>
            <a:avLst/>
            <a:gdLst/>
            <a:ahLst/>
            <a:cxnLst/>
            <a:rect l="0" t="0" r="0" b="0"/>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9" name="任意多边形 16691"/>
          <p:cNvSpPr/>
          <p:nvPr/>
        </p:nvSpPr>
        <p:spPr>
          <a:xfrm>
            <a:off x="7229159" y="4099223"/>
            <a:ext cx="84914" cy="100510"/>
          </a:xfrm>
          <a:custGeom>
            <a:avLst/>
            <a:gdLst/>
            <a:ahLst/>
            <a:cxnLst/>
            <a:rect l="0" t="0" r="0" b="0"/>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0" name="任意多边形 16692"/>
          <p:cNvSpPr/>
          <p:nvPr/>
        </p:nvSpPr>
        <p:spPr>
          <a:xfrm>
            <a:off x="6860046" y="3638264"/>
            <a:ext cx="272069" cy="273802"/>
          </a:xfrm>
          <a:custGeom>
            <a:avLst/>
            <a:gdLst/>
            <a:ahLst/>
            <a:cxnLst/>
            <a:rect l="0" t="0" r="0" b="0"/>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1" name="任意多边形 16693"/>
          <p:cNvSpPr/>
          <p:nvPr/>
        </p:nvSpPr>
        <p:spPr>
          <a:xfrm>
            <a:off x="7016010" y="3563749"/>
            <a:ext cx="512947" cy="466157"/>
          </a:xfrm>
          <a:custGeom>
            <a:avLst/>
            <a:gdLst/>
            <a:ahLst/>
            <a:cxnLst/>
            <a:rect l="0" t="0" r="0" b="0"/>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2" name="任意多边形 16694"/>
          <p:cNvSpPr/>
          <p:nvPr/>
        </p:nvSpPr>
        <p:spPr>
          <a:xfrm>
            <a:off x="7468303" y="3657327"/>
            <a:ext cx="445363" cy="415903"/>
          </a:xfrm>
          <a:custGeom>
            <a:avLst/>
            <a:gdLst/>
            <a:ahLst/>
            <a:cxnLst/>
            <a:rect l="0" t="0" r="0" b="0"/>
            <a:pathLst>
              <a:path w="52" h="49">
                <a:moveTo>
                  <a:pt x="28" y="47"/>
                </a:moveTo>
                <a:cubicBezTo>
                  <a:pt x="32" y="45"/>
                  <a:pt x="32" y="45"/>
                  <a:pt x="32" y="45"/>
                </a:cubicBezTo>
                <a:cubicBezTo>
                  <a:pt x="29" y="41"/>
                  <a:pt x="29" y="41"/>
                  <a:pt x="29" y="41"/>
                </a:cubicBezTo>
                <a:cubicBezTo>
                  <a:pt x="27" y="37"/>
                  <a:pt x="27" y="37"/>
                  <a:pt x="27" y="37"/>
                </a:cubicBezTo>
                <a:cubicBezTo>
                  <a:pt x="30" y="34"/>
                  <a:pt x="30" y="34"/>
                  <a:pt x="30" y="34"/>
                </a:cubicBezTo>
                <a:cubicBezTo>
                  <a:pt x="34" y="34"/>
                  <a:pt x="34" y="34"/>
                  <a:pt x="34" y="34"/>
                </a:cubicBezTo>
                <a:cubicBezTo>
                  <a:pt x="40" y="25"/>
                  <a:pt x="40" y="25"/>
                  <a:pt x="40" y="25"/>
                </a:cubicBezTo>
                <a:cubicBezTo>
                  <a:pt x="42" y="21"/>
                  <a:pt x="42" y="21"/>
                  <a:pt x="42" y="21"/>
                </a:cubicBezTo>
                <a:cubicBezTo>
                  <a:pt x="44" y="16"/>
                  <a:pt x="44" y="16"/>
                  <a:pt x="44" y="16"/>
                </a:cubicBezTo>
                <a:cubicBezTo>
                  <a:pt x="41" y="14"/>
                  <a:pt x="41" y="14"/>
                  <a:pt x="41" y="14"/>
                </a:cubicBezTo>
                <a:cubicBezTo>
                  <a:pt x="41" y="9"/>
                  <a:pt x="41" y="9"/>
                  <a:pt x="41" y="9"/>
                </a:cubicBezTo>
                <a:cubicBezTo>
                  <a:pt x="52" y="7"/>
                  <a:pt x="52" y="7"/>
                  <a:pt x="52" y="7"/>
                </a:cubicBezTo>
                <a:cubicBezTo>
                  <a:pt x="51" y="6"/>
                  <a:pt x="51" y="6"/>
                  <a:pt x="51" y="6"/>
                </a:cubicBezTo>
                <a:cubicBezTo>
                  <a:pt x="47" y="1"/>
                  <a:pt x="47" y="1"/>
                  <a:pt x="47" y="1"/>
                </a:cubicBezTo>
                <a:cubicBezTo>
                  <a:pt x="44" y="0"/>
                  <a:pt x="44" y="0"/>
                  <a:pt x="44" y="0"/>
                </a:cubicBezTo>
                <a:cubicBezTo>
                  <a:pt x="37" y="1"/>
                  <a:pt x="37" y="1"/>
                  <a:pt x="37" y="1"/>
                </a:cubicBezTo>
                <a:cubicBezTo>
                  <a:pt x="32" y="3"/>
                  <a:pt x="32" y="3"/>
                  <a:pt x="32" y="3"/>
                </a:cubicBezTo>
                <a:cubicBezTo>
                  <a:pt x="32" y="6"/>
                  <a:pt x="32" y="6"/>
                  <a:pt x="32" y="6"/>
                </a:cubicBezTo>
                <a:cubicBezTo>
                  <a:pt x="32" y="6"/>
                  <a:pt x="31" y="11"/>
                  <a:pt x="30" y="11"/>
                </a:cubicBezTo>
                <a:cubicBezTo>
                  <a:pt x="30" y="11"/>
                  <a:pt x="28" y="12"/>
                  <a:pt x="28" y="12"/>
                </a:cubicBezTo>
                <a:cubicBezTo>
                  <a:pt x="28" y="14"/>
                  <a:pt x="28" y="14"/>
                  <a:pt x="28" y="14"/>
                </a:cubicBezTo>
                <a:cubicBezTo>
                  <a:pt x="27" y="15"/>
                  <a:pt x="27" y="15"/>
                  <a:pt x="27" y="15"/>
                </a:cubicBezTo>
                <a:cubicBezTo>
                  <a:pt x="26" y="19"/>
                  <a:pt x="26" y="19"/>
                  <a:pt x="26" y="19"/>
                </a:cubicBezTo>
                <a:cubicBezTo>
                  <a:pt x="26" y="19"/>
                  <a:pt x="21" y="21"/>
                  <a:pt x="20" y="21"/>
                </a:cubicBezTo>
                <a:cubicBezTo>
                  <a:pt x="20" y="21"/>
                  <a:pt x="17" y="23"/>
                  <a:pt x="17" y="23"/>
                </a:cubicBezTo>
                <a:cubicBezTo>
                  <a:pt x="14" y="28"/>
                  <a:pt x="14" y="28"/>
                  <a:pt x="14" y="28"/>
                </a:cubicBezTo>
                <a:cubicBezTo>
                  <a:pt x="14" y="28"/>
                  <a:pt x="9" y="28"/>
                  <a:pt x="8" y="28"/>
                </a:cubicBezTo>
                <a:cubicBezTo>
                  <a:pt x="7" y="28"/>
                  <a:pt x="4" y="27"/>
                  <a:pt x="4" y="27"/>
                </a:cubicBezTo>
                <a:cubicBezTo>
                  <a:pt x="0" y="27"/>
                  <a:pt x="0" y="27"/>
                  <a:pt x="0" y="27"/>
                </a:cubicBezTo>
                <a:cubicBezTo>
                  <a:pt x="1" y="29"/>
                  <a:pt x="1" y="29"/>
                  <a:pt x="1" y="29"/>
                </a:cubicBezTo>
                <a:cubicBezTo>
                  <a:pt x="5" y="33"/>
                  <a:pt x="5" y="33"/>
                  <a:pt x="5" y="33"/>
                </a:cubicBezTo>
                <a:cubicBezTo>
                  <a:pt x="6" y="35"/>
                  <a:pt x="6" y="35"/>
                  <a:pt x="6" y="35"/>
                </a:cubicBezTo>
                <a:cubicBezTo>
                  <a:pt x="7" y="38"/>
                  <a:pt x="7" y="38"/>
                  <a:pt x="7" y="38"/>
                </a:cubicBezTo>
                <a:cubicBezTo>
                  <a:pt x="2" y="40"/>
                  <a:pt x="2" y="40"/>
                  <a:pt x="2" y="40"/>
                </a:cubicBezTo>
                <a:cubicBezTo>
                  <a:pt x="2" y="44"/>
                  <a:pt x="2" y="44"/>
                  <a:pt x="2" y="44"/>
                </a:cubicBezTo>
                <a:cubicBezTo>
                  <a:pt x="7" y="43"/>
                  <a:pt x="7" y="43"/>
                  <a:pt x="7" y="43"/>
                </a:cubicBezTo>
                <a:cubicBezTo>
                  <a:pt x="18" y="43"/>
                  <a:pt x="18" y="43"/>
                  <a:pt x="18" y="43"/>
                </a:cubicBezTo>
                <a:cubicBezTo>
                  <a:pt x="22" y="49"/>
                  <a:pt x="22" y="49"/>
                  <a:pt x="22" y="49"/>
                </a:cubicBezTo>
                <a:cubicBezTo>
                  <a:pt x="24" y="48"/>
                  <a:pt x="24" y="48"/>
                  <a:pt x="24" y="48"/>
                </a:cubicBezTo>
                <a:lnTo>
                  <a:pt x="28" y="4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16695"/>
          <p:cNvSpPr/>
          <p:nvPr/>
        </p:nvSpPr>
        <p:spPr>
          <a:xfrm>
            <a:off x="7655459" y="3698917"/>
            <a:ext cx="790215" cy="811010"/>
          </a:xfrm>
          <a:custGeom>
            <a:avLst/>
            <a:gdLst/>
            <a:ahLst/>
            <a:cxnLst/>
            <a:rect l="0" t="0" r="0" b="0"/>
            <a:pathLst>
              <a:path w="553" h="571">
                <a:moveTo>
                  <a:pt x="493" y="252"/>
                </a:moveTo>
                <a:lnTo>
                  <a:pt x="511" y="234"/>
                </a:lnTo>
                <a:lnTo>
                  <a:pt x="523" y="198"/>
                </a:lnTo>
                <a:lnTo>
                  <a:pt x="547" y="180"/>
                </a:lnTo>
                <a:lnTo>
                  <a:pt x="553" y="168"/>
                </a:lnTo>
                <a:lnTo>
                  <a:pt x="553" y="168"/>
                </a:lnTo>
                <a:lnTo>
                  <a:pt x="529" y="150"/>
                </a:lnTo>
                <a:lnTo>
                  <a:pt x="499" y="150"/>
                </a:lnTo>
                <a:lnTo>
                  <a:pt x="474" y="168"/>
                </a:lnTo>
                <a:lnTo>
                  <a:pt x="456" y="192"/>
                </a:lnTo>
                <a:lnTo>
                  <a:pt x="432" y="192"/>
                </a:lnTo>
                <a:lnTo>
                  <a:pt x="408" y="192"/>
                </a:lnTo>
                <a:lnTo>
                  <a:pt x="390" y="180"/>
                </a:lnTo>
                <a:lnTo>
                  <a:pt x="378" y="180"/>
                </a:lnTo>
                <a:lnTo>
                  <a:pt x="366" y="198"/>
                </a:lnTo>
                <a:lnTo>
                  <a:pt x="354" y="198"/>
                </a:lnTo>
                <a:lnTo>
                  <a:pt x="330" y="192"/>
                </a:lnTo>
                <a:lnTo>
                  <a:pt x="288" y="186"/>
                </a:lnTo>
                <a:lnTo>
                  <a:pt x="228" y="156"/>
                </a:lnTo>
                <a:lnTo>
                  <a:pt x="246" y="120"/>
                </a:lnTo>
                <a:lnTo>
                  <a:pt x="216" y="108"/>
                </a:lnTo>
                <a:lnTo>
                  <a:pt x="204" y="84"/>
                </a:lnTo>
                <a:lnTo>
                  <a:pt x="216" y="66"/>
                </a:lnTo>
                <a:lnTo>
                  <a:pt x="210" y="48"/>
                </a:lnTo>
                <a:lnTo>
                  <a:pt x="234" y="12"/>
                </a:lnTo>
                <a:lnTo>
                  <a:pt x="228" y="0"/>
                </a:lnTo>
                <a:lnTo>
                  <a:pt x="192" y="0"/>
                </a:lnTo>
                <a:lnTo>
                  <a:pt x="168" y="0"/>
                </a:lnTo>
                <a:lnTo>
                  <a:pt x="174" y="6"/>
                </a:lnTo>
                <a:lnTo>
                  <a:pt x="180" y="12"/>
                </a:lnTo>
                <a:lnTo>
                  <a:pt x="114" y="24"/>
                </a:lnTo>
                <a:lnTo>
                  <a:pt x="114" y="54"/>
                </a:lnTo>
                <a:lnTo>
                  <a:pt x="132" y="66"/>
                </a:lnTo>
                <a:lnTo>
                  <a:pt x="120" y="96"/>
                </a:lnTo>
                <a:lnTo>
                  <a:pt x="108" y="120"/>
                </a:lnTo>
                <a:lnTo>
                  <a:pt x="72" y="174"/>
                </a:lnTo>
                <a:lnTo>
                  <a:pt x="48" y="174"/>
                </a:lnTo>
                <a:lnTo>
                  <a:pt x="30" y="192"/>
                </a:lnTo>
                <a:lnTo>
                  <a:pt x="42" y="216"/>
                </a:lnTo>
                <a:lnTo>
                  <a:pt x="60" y="240"/>
                </a:lnTo>
                <a:lnTo>
                  <a:pt x="36" y="252"/>
                </a:lnTo>
                <a:lnTo>
                  <a:pt x="12" y="258"/>
                </a:lnTo>
                <a:lnTo>
                  <a:pt x="0" y="264"/>
                </a:lnTo>
                <a:lnTo>
                  <a:pt x="0" y="264"/>
                </a:lnTo>
                <a:lnTo>
                  <a:pt x="24" y="294"/>
                </a:lnTo>
                <a:lnTo>
                  <a:pt x="42" y="318"/>
                </a:lnTo>
                <a:lnTo>
                  <a:pt x="78" y="294"/>
                </a:lnTo>
                <a:lnTo>
                  <a:pt x="90" y="408"/>
                </a:lnTo>
                <a:lnTo>
                  <a:pt x="108" y="457"/>
                </a:lnTo>
                <a:lnTo>
                  <a:pt x="138" y="511"/>
                </a:lnTo>
                <a:lnTo>
                  <a:pt x="156" y="541"/>
                </a:lnTo>
                <a:lnTo>
                  <a:pt x="174" y="571"/>
                </a:lnTo>
                <a:lnTo>
                  <a:pt x="192" y="553"/>
                </a:lnTo>
                <a:lnTo>
                  <a:pt x="216" y="523"/>
                </a:lnTo>
                <a:lnTo>
                  <a:pt x="222" y="499"/>
                </a:lnTo>
                <a:lnTo>
                  <a:pt x="228" y="457"/>
                </a:lnTo>
                <a:lnTo>
                  <a:pt x="234" y="420"/>
                </a:lnTo>
                <a:lnTo>
                  <a:pt x="276" y="384"/>
                </a:lnTo>
                <a:lnTo>
                  <a:pt x="318" y="354"/>
                </a:lnTo>
                <a:lnTo>
                  <a:pt x="342" y="330"/>
                </a:lnTo>
                <a:lnTo>
                  <a:pt x="360" y="300"/>
                </a:lnTo>
                <a:lnTo>
                  <a:pt x="390" y="294"/>
                </a:lnTo>
                <a:lnTo>
                  <a:pt x="378" y="246"/>
                </a:lnTo>
                <a:lnTo>
                  <a:pt x="372" y="234"/>
                </a:lnTo>
                <a:lnTo>
                  <a:pt x="378" y="228"/>
                </a:lnTo>
                <a:lnTo>
                  <a:pt x="384" y="216"/>
                </a:lnTo>
                <a:lnTo>
                  <a:pt x="402" y="216"/>
                </a:lnTo>
                <a:lnTo>
                  <a:pt x="420" y="228"/>
                </a:lnTo>
                <a:lnTo>
                  <a:pt x="456" y="234"/>
                </a:lnTo>
                <a:lnTo>
                  <a:pt x="450" y="246"/>
                </a:lnTo>
                <a:lnTo>
                  <a:pt x="444" y="258"/>
                </a:lnTo>
                <a:lnTo>
                  <a:pt x="462" y="264"/>
                </a:lnTo>
                <a:lnTo>
                  <a:pt x="456" y="288"/>
                </a:lnTo>
                <a:lnTo>
                  <a:pt x="462" y="306"/>
                </a:lnTo>
                <a:lnTo>
                  <a:pt x="474" y="282"/>
                </a:lnTo>
                <a:lnTo>
                  <a:pt x="493" y="25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4" name="任意多边形 16696"/>
          <p:cNvSpPr/>
          <p:nvPr/>
        </p:nvSpPr>
        <p:spPr>
          <a:xfrm>
            <a:off x="7452707" y="3607072"/>
            <a:ext cx="393374" cy="287666"/>
          </a:xfrm>
          <a:custGeom>
            <a:avLst/>
            <a:gdLst/>
            <a:ahLst/>
            <a:cxnLst/>
            <a:rect l="0" t="0" r="0" b="0"/>
            <a:pathLst>
              <a:path w="46" h="34">
                <a:moveTo>
                  <a:pt x="42" y="3"/>
                </a:moveTo>
                <a:cubicBezTo>
                  <a:pt x="38" y="4"/>
                  <a:pt x="38" y="4"/>
                  <a:pt x="38" y="4"/>
                </a:cubicBezTo>
                <a:cubicBezTo>
                  <a:pt x="35" y="4"/>
                  <a:pt x="35" y="4"/>
                  <a:pt x="35" y="4"/>
                </a:cubicBezTo>
                <a:cubicBezTo>
                  <a:pt x="34" y="1"/>
                  <a:pt x="34" y="1"/>
                  <a:pt x="34" y="1"/>
                </a:cubicBezTo>
                <a:cubicBezTo>
                  <a:pt x="33" y="0"/>
                  <a:pt x="33" y="0"/>
                  <a:pt x="33" y="0"/>
                </a:cubicBezTo>
                <a:cubicBezTo>
                  <a:pt x="30" y="3"/>
                  <a:pt x="30" y="3"/>
                  <a:pt x="30" y="3"/>
                </a:cubicBezTo>
                <a:cubicBezTo>
                  <a:pt x="28" y="5"/>
                  <a:pt x="28" y="5"/>
                  <a:pt x="28" y="5"/>
                </a:cubicBezTo>
                <a:cubicBezTo>
                  <a:pt x="24" y="6"/>
                  <a:pt x="24" y="6"/>
                  <a:pt x="24" y="6"/>
                </a:cubicBezTo>
                <a:cubicBezTo>
                  <a:pt x="22" y="4"/>
                  <a:pt x="22" y="4"/>
                  <a:pt x="22" y="4"/>
                </a:cubicBezTo>
                <a:cubicBezTo>
                  <a:pt x="19" y="4"/>
                  <a:pt x="19" y="4"/>
                  <a:pt x="19" y="4"/>
                </a:cubicBezTo>
                <a:cubicBezTo>
                  <a:pt x="15" y="3"/>
                  <a:pt x="15" y="3"/>
                  <a:pt x="15" y="3"/>
                </a:cubicBezTo>
                <a:cubicBezTo>
                  <a:pt x="14" y="8"/>
                  <a:pt x="14" y="8"/>
                  <a:pt x="14" y="8"/>
                </a:cubicBezTo>
                <a:cubicBezTo>
                  <a:pt x="9" y="10"/>
                  <a:pt x="9" y="10"/>
                  <a:pt x="9" y="10"/>
                </a:cubicBezTo>
                <a:cubicBezTo>
                  <a:pt x="7" y="12"/>
                  <a:pt x="7" y="12"/>
                  <a:pt x="7" y="12"/>
                </a:cubicBezTo>
                <a:cubicBezTo>
                  <a:pt x="4" y="11"/>
                  <a:pt x="4" y="11"/>
                  <a:pt x="4" y="11"/>
                </a:cubicBezTo>
                <a:cubicBezTo>
                  <a:pt x="2" y="10"/>
                  <a:pt x="2" y="10"/>
                  <a:pt x="2" y="10"/>
                </a:cubicBezTo>
                <a:cubicBezTo>
                  <a:pt x="1" y="16"/>
                  <a:pt x="1" y="16"/>
                  <a:pt x="1" y="16"/>
                </a:cubicBezTo>
                <a:cubicBezTo>
                  <a:pt x="0" y="20"/>
                  <a:pt x="0" y="20"/>
                  <a:pt x="0" y="20"/>
                </a:cubicBezTo>
                <a:cubicBezTo>
                  <a:pt x="0" y="25"/>
                  <a:pt x="0" y="25"/>
                  <a:pt x="0" y="25"/>
                </a:cubicBezTo>
                <a:cubicBezTo>
                  <a:pt x="4" y="27"/>
                  <a:pt x="4" y="27"/>
                  <a:pt x="4" y="27"/>
                </a:cubicBezTo>
                <a:cubicBezTo>
                  <a:pt x="2" y="33"/>
                  <a:pt x="2" y="33"/>
                  <a:pt x="2" y="33"/>
                </a:cubicBezTo>
                <a:cubicBezTo>
                  <a:pt x="2" y="33"/>
                  <a:pt x="2" y="33"/>
                  <a:pt x="2" y="33"/>
                </a:cubicBezTo>
                <a:cubicBezTo>
                  <a:pt x="6" y="33"/>
                  <a:pt x="6" y="33"/>
                  <a:pt x="6" y="33"/>
                </a:cubicBezTo>
                <a:cubicBezTo>
                  <a:pt x="6" y="33"/>
                  <a:pt x="9" y="34"/>
                  <a:pt x="10" y="34"/>
                </a:cubicBezTo>
                <a:cubicBezTo>
                  <a:pt x="11" y="34"/>
                  <a:pt x="16" y="34"/>
                  <a:pt x="16" y="34"/>
                </a:cubicBezTo>
                <a:cubicBezTo>
                  <a:pt x="19" y="29"/>
                  <a:pt x="19" y="29"/>
                  <a:pt x="19" y="29"/>
                </a:cubicBezTo>
                <a:cubicBezTo>
                  <a:pt x="19" y="29"/>
                  <a:pt x="22" y="27"/>
                  <a:pt x="22" y="27"/>
                </a:cubicBezTo>
                <a:cubicBezTo>
                  <a:pt x="23" y="27"/>
                  <a:pt x="28" y="25"/>
                  <a:pt x="28" y="25"/>
                </a:cubicBezTo>
                <a:cubicBezTo>
                  <a:pt x="29" y="21"/>
                  <a:pt x="29" y="21"/>
                  <a:pt x="29" y="21"/>
                </a:cubicBezTo>
                <a:cubicBezTo>
                  <a:pt x="30" y="20"/>
                  <a:pt x="30" y="20"/>
                  <a:pt x="30" y="20"/>
                </a:cubicBezTo>
                <a:cubicBezTo>
                  <a:pt x="30" y="18"/>
                  <a:pt x="30" y="18"/>
                  <a:pt x="30" y="18"/>
                </a:cubicBezTo>
                <a:cubicBezTo>
                  <a:pt x="30" y="18"/>
                  <a:pt x="32" y="17"/>
                  <a:pt x="32" y="17"/>
                </a:cubicBezTo>
                <a:cubicBezTo>
                  <a:pt x="33" y="17"/>
                  <a:pt x="34" y="12"/>
                  <a:pt x="34" y="12"/>
                </a:cubicBezTo>
                <a:cubicBezTo>
                  <a:pt x="34" y="9"/>
                  <a:pt x="34" y="9"/>
                  <a:pt x="34" y="9"/>
                </a:cubicBezTo>
                <a:cubicBezTo>
                  <a:pt x="39" y="7"/>
                  <a:pt x="39" y="7"/>
                  <a:pt x="39" y="7"/>
                </a:cubicBezTo>
                <a:cubicBezTo>
                  <a:pt x="46" y="6"/>
                  <a:pt x="46" y="6"/>
                  <a:pt x="46" y="6"/>
                </a:cubicBezTo>
                <a:cubicBezTo>
                  <a:pt x="44" y="3"/>
                  <a:pt x="44" y="3"/>
                  <a:pt x="44" y="3"/>
                </a:cubicBezTo>
                <a:lnTo>
                  <a:pt x="42" y="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5" name="任意多边形 16697"/>
          <p:cNvSpPr/>
          <p:nvPr/>
        </p:nvSpPr>
        <p:spPr>
          <a:xfrm>
            <a:off x="8187469" y="4003912"/>
            <a:ext cx="129969" cy="110907"/>
          </a:xfrm>
          <a:custGeom>
            <a:avLst/>
            <a:gdLst/>
            <a:ahLst/>
            <a:cxnLst/>
            <a:rect l="0" t="0" r="0" b="0"/>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6" name="任意多边形 16698"/>
          <p:cNvSpPr/>
          <p:nvPr/>
        </p:nvSpPr>
        <p:spPr>
          <a:xfrm>
            <a:off x="6369627" y="2880976"/>
            <a:ext cx="173293" cy="117839"/>
          </a:xfrm>
          <a:custGeom>
            <a:avLst/>
            <a:gdLst/>
            <a:ahLst/>
            <a:cxnLst/>
            <a:rect l="0" t="0" r="0" b="0"/>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7" name="任意多边形 16699"/>
          <p:cNvSpPr/>
          <p:nvPr/>
        </p:nvSpPr>
        <p:spPr>
          <a:xfrm>
            <a:off x="6445876" y="2718080"/>
            <a:ext cx="129970" cy="110907"/>
          </a:xfrm>
          <a:custGeom>
            <a:avLst/>
            <a:gdLst/>
            <a:ahLst/>
            <a:cxnLst/>
            <a:rect l="0" t="0" r="0" b="0"/>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16700"/>
          <p:cNvSpPr/>
          <p:nvPr/>
        </p:nvSpPr>
        <p:spPr>
          <a:xfrm>
            <a:off x="6440678" y="2889640"/>
            <a:ext cx="254740" cy="230480"/>
          </a:xfrm>
          <a:custGeom>
            <a:avLst/>
            <a:gdLst/>
            <a:ahLst/>
            <a:cxnLst/>
            <a:rect l="0" t="0" r="0" b="0"/>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16701"/>
          <p:cNvSpPr/>
          <p:nvPr/>
        </p:nvSpPr>
        <p:spPr>
          <a:xfrm>
            <a:off x="6378293" y="2796062"/>
            <a:ext cx="207951" cy="117839"/>
          </a:xfrm>
          <a:custGeom>
            <a:avLst/>
            <a:gdLst/>
            <a:ahLst/>
            <a:cxnLst/>
            <a:rect l="0" t="0" r="0" b="0"/>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16702"/>
          <p:cNvSpPr/>
          <p:nvPr/>
        </p:nvSpPr>
        <p:spPr>
          <a:xfrm>
            <a:off x="5393990" y="4379957"/>
            <a:ext cx="206218" cy="154231"/>
          </a:xfrm>
          <a:custGeom>
            <a:avLst/>
            <a:gdLst/>
            <a:ahLst/>
            <a:cxnLst/>
            <a:rect l="0" t="0" r="0" b="0"/>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16703"/>
          <p:cNvSpPr/>
          <p:nvPr/>
        </p:nvSpPr>
        <p:spPr>
          <a:xfrm>
            <a:off x="5343734" y="4269050"/>
            <a:ext cx="161163" cy="121305"/>
          </a:xfrm>
          <a:custGeom>
            <a:avLst/>
            <a:gdLst/>
            <a:ahLst/>
            <a:cxnLst/>
            <a:rect l="0" t="0" r="0" b="0"/>
            <a:pathLst>
              <a:path w="114" h="85">
                <a:moveTo>
                  <a:pt x="54" y="79"/>
                </a:moveTo>
                <a:lnTo>
                  <a:pt x="66" y="79"/>
                </a:lnTo>
                <a:lnTo>
                  <a:pt x="78" y="79"/>
                </a:lnTo>
                <a:lnTo>
                  <a:pt x="108" y="85"/>
                </a:lnTo>
                <a:lnTo>
                  <a:pt x="114" y="85"/>
                </a:lnTo>
                <a:lnTo>
                  <a:pt x="102" y="61"/>
                </a:lnTo>
                <a:lnTo>
                  <a:pt x="96" y="43"/>
                </a:lnTo>
                <a:lnTo>
                  <a:pt x="96" y="36"/>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16704"/>
          <p:cNvSpPr/>
          <p:nvPr/>
        </p:nvSpPr>
        <p:spPr>
          <a:xfrm>
            <a:off x="5352399" y="3972720"/>
            <a:ext cx="325790" cy="348318"/>
          </a:xfrm>
          <a:custGeom>
            <a:avLst/>
            <a:gdLst/>
            <a:ahLst/>
            <a:cxnLst/>
            <a:rect l="0" t="0" r="0" b="0"/>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16705"/>
          <p:cNvSpPr/>
          <p:nvPr/>
        </p:nvSpPr>
        <p:spPr>
          <a:xfrm>
            <a:off x="6473603" y="3827154"/>
            <a:ext cx="308461" cy="298063"/>
          </a:xfrm>
          <a:custGeom>
            <a:avLst/>
            <a:gdLst/>
            <a:ahLst/>
            <a:cxnLst/>
            <a:rect l="0" t="0" r="0" b="0"/>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16706"/>
          <p:cNvSpPr/>
          <p:nvPr/>
        </p:nvSpPr>
        <p:spPr>
          <a:xfrm>
            <a:off x="6052502" y="3775166"/>
            <a:ext cx="447095" cy="424567"/>
          </a:xfrm>
          <a:custGeom>
            <a:avLst/>
            <a:gdLst/>
            <a:ahLst/>
            <a:cxnLst/>
            <a:rect l="0" t="0" r="0" b="0"/>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5" name="任意多边形 16707"/>
          <p:cNvSpPr/>
          <p:nvPr/>
        </p:nvSpPr>
        <p:spPr>
          <a:xfrm>
            <a:off x="6009178" y="3648662"/>
            <a:ext cx="112641" cy="211417"/>
          </a:xfrm>
          <a:custGeom>
            <a:avLst/>
            <a:gdLst/>
            <a:ahLst/>
            <a:cxnLst/>
            <a:rect l="0" t="0" r="0" b="0"/>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6" name="任意多边形 16708"/>
          <p:cNvSpPr/>
          <p:nvPr/>
        </p:nvSpPr>
        <p:spPr>
          <a:xfrm>
            <a:off x="5456375" y="3698917"/>
            <a:ext cx="324057" cy="247808"/>
          </a:xfrm>
          <a:custGeom>
            <a:avLst/>
            <a:gdLst/>
            <a:ahLst/>
            <a:cxnLst/>
            <a:rect l="0" t="0" r="0" b="0"/>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7" name="任意多边形 16709"/>
          <p:cNvSpPr/>
          <p:nvPr/>
        </p:nvSpPr>
        <p:spPr>
          <a:xfrm>
            <a:off x="5359331" y="3946725"/>
            <a:ext cx="223547" cy="194088"/>
          </a:xfrm>
          <a:custGeom>
            <a:avLst/>
            <a:gdLst/>
            <a:ahLst/>
            <a:cxnLst/>
            <a:rect l="0" t="0" r="0" b="0"/>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8" name="任意多边形 16710"/>
          <p:cNvSpPr/>
          <p:nvPr/>
        </p:nvSpPr>
        <p:spPr>
          <a:xfrm>
            <a:off x="5369729" y="4379957"/>
            <a:ext cx="67584" cy="51988"/>
          </a:xfrm>
          <a:custGeom>
            <a:avLst/>
            <a:gdLst/>
            <a:ahLst/>
            <a:cxnLst/>
            <a:rect l="0" t="0" r="0" b="0"/>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9" name="任意多边形 16711"/>
          <p:cNvSpPr/>
          <p:nvPr/>
        </p:nvSpPr>
        <p:spPr>
          <a:xfrm>
            <a:off x="6406019" y="4083627"/>
            <a:ext cx="443629" cy="544139"/>
          </a:xfrm>
          <a:custGeom>
            <a:avLst/>
            <a:gdLst/>
            <a:ahLst/>
            <a:cxnLst/>
            <a:rect l="0" t="0" r="0" b="0"/>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0" name="任意多边形 16712"/>
          <p:cNvSpPr/>
          <p:nvPr/>
        </p:nvSpPr>
        <p:spPr>
          <a:xfrm>
            <a:off x="5582878" y="4440610"/>
            <a:ext cx="162895" cy="161162"/>
          </a:xfrm>
          <a:custGeom>
            <a:avLst/>
            <a:gdLst/>
            <a:ahLst/>
            <a:cxnLst/>
            <a:rect l="0" t="0" r="0" b="0"/>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1" name="任意多边形 16713"/>
          <p:cNvSpPr/>
          <p:nvPr/>
        </p:nvSpPr>
        <p:spPr>
          <a:xfrm>
            <a:off x="5499698" y="4501262"/>
            <a:ext cx="116107" cy="100510"/>
          </a:xfrm>
          <a:custGeom>
            <a:avLst/>
            <a:gdLst/>
            <a:ahLst/>
            <a:cxnLst/>
            <a:rect l="0" t="0" r="0" b="0"/>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2" name="任意多边形 16714"/>
          <p:cNvSpPr/>
          <p:nvPr/>
        </p:nvSpPr>
        <p:spPr>
          <a:xfrm>
            <a:off x="5445978" y="4466603"/>
            <a:ext cx="86646" cy="76249"/>
          </a:xfrm>
          <a:custGeom>
            <a:avLst/>
            <a:gdLst/>
            <a:ahLst/>
            <a:cxnLst/>
            <a:rect l="0" t="0" r="0" b="0"/>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3" name="矩形 62"/>
          <p:cNvSpPr/>
          <p:nvPr/>
        </p:nvSpPr>
        <p:spPr>
          <a:xfrm>
            <a:off x="5572481" y="3946725"/>
            <a:ext cx="10398" cy="25994"/>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4" name="任意多边形 16716"/>
          <p:cNvSpPr/>
          <p:nvPr/>
        </p:nvSpPr>
        <p:spPr>
          <a:xfrm>
            <a:off x="5572481" y="3648662"/>
            <a:ext cx="559736" cy="551071"/>
          </a:xfrm>
          <a:custGeom>
            <a:avLst/>
            <a:gdLst/>
            <a:ahLst/>
            <a:cxnLst/>
            <a:rect l="0" t="0" r="0" b="0"/>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5" name="任意多边形 16717"/>
          <p:cNvSpPr/>
          <p:nvPr/>
        </p:nvSpPr>
        <p:spPr>
          <a:xfrm>
            <a:off x="5572481" y="3648662"/>
            <a:ext cx="559736" cy="551071"/>
          </a:xfrm>
          <a:custGeom>
            <a:avLst/>
            <a:gdLst/>
            <a:ahLst/>
            <a:cxnLst/>
            <a:rect l="0" t="0" r="0" b="0"/>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6" name="任意多边形 16718"/>
          <p:cNvSpPr/>
          <p:nvPr/>
        </p:nvSpPr>
        <p:spPr>
          <a:xfrm>
            <a:off x="5615804" y="3607072"/>
            <a:ext cx="10398" cy="5199"/>
          </a:xfrm>
          <a:custGeom>
            <a:avLst/>
            <a:gdLst/>
            <a:ahLst/>
            <a:cxnLst/>
            <a:rect l="0" t="0" r="0" b="0"/>
            <a:pathLst>
              <a:path w="6" h="6">
                <a:moveTo>
                  <a:pt x="6" y="0"/>
                </a:moveTo>
                <a:lnTo>
                  <a:pt x="0" y="0"/>
                </a:lnTo>
                <a:lnTo>
                  <a:pt x="0" y="6"/>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7" name="任意多边形 16719"/>
          <p:cNvSpPr/>
          <p:nvPr/>
        </p:nvSpPr>
        <p:spPr>
          <a:xfrm>
            <a:off x="5634866" y="3485767"/>
            <a:ext cx="8665" cy="8665"/>
          </a:xfrm>
          <a:custGeom>
            <a:avLst/>
            <a:gdLst/>
            <a:ahLst/>
            <a:cxnLst/>
            <a:rect l="0" t="0" r="0" b="0"/>
            <a:pathLst>
              <a:path w="6" h="6">
                <a:moveTo>
                  <a:pt x="0" y="0"/>
                </a:moveTo>
                <a:lnTo>
                  <a:pt x="0" y="0"/>
                </a:lnTo>
                <a:lnTo>
                  <a:pt x="6" y="6"/>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8" name="任意多边形 16720"/>
          <p:cNvSpPr/>
          <p:nvPr/>
        </p:nvSpPr>
        <p:spPr>
          <a:xfrm>
            <a:off x="5556885" y="3414717"/>
            <a:ext cx="336188" cy="258206"/>
          </a:xfrm>
          <a:custGeom>
            <a:avLst/>
            <a:gdLst/>
            <a:ahLst/>
            <a:cxnLst/>
            <a:rect l="0" t="0" r="0" b="0"/>
            <a:pathLst>
              <a:path w="39" h="30">
                <a:moveTo>
                  <a:pt x="34" y="5"/>
                </a:moveTo>
                <a:cubicBezTo>
                  <a:pt x="34" y="5"/>
                  <a:pt x="33" y="5"/>
                  <a:pt x="32" y="5"/>
                </a:cubicBezTo>
                <a:cubicBezTo>
                  <a:pt x="32" y="5"/>
                  <a:pt x="29" y="4"/>
                  <a:pt x="29" y="4"/>
                </a:cubicBezTo>
                <a:cubicBezTo>
                  <a:pt x="27" y="4"/>
                  <a:pt x="27" y="4"/>
                  <a:pt x="27" y="4"/>
                </a:cubicBezTo>
                <a:cubicBezTo>
                  <a:pt x="26" y="4"/>
                  <a:pt x="26" y="4"/>
                  <a:pt x="26" y="4"/>
                </a:cubicBezTo>
                <a:cubicBezTo>
                  <a:pt x="25" y="2"/>
                  <a:pt x="25" y="2"/>
                  <a:pt x="25" y="2"/>
                </a:cubicBezTo>
                <a:cubicBezTo>
                  <a:pt x="13" y="0"/>
                  <a:pt x="13" y="0"/>
                  <a:pt x="13" y="0"/>
                </a:cubicBezTo>
                <a:cubicBezTo>
                  <a:pt x="7" y="1"/>
                  <a:pt x="7" y="1"/>
                  <a:pt x="7" y="1"/>
                </a:cubicBezTo>
                <a:cubicBezTo>
                  <a:pt x="5" y="0"/>
                  <a:pt x="5" y="0"/>
                  <a:pt x="5" y="0"/>
                </a:cubicBezTo>
                <a:cubicBezTo>
                  <a:pt x="3" y="1"/>
                  <a:pt x="3" y="1"/>
                  <a:pt x="3" y="1"/>
                </a:cubicBezTo>
                <a:cubicBezTo>
                  <a:pt x="3" y="1"/>
                  <a:pt x="1" y="3"/>
                  <a:pt x="0" y="3"/>
                </a:cubicBezTo>
                <a:cubicBezTo>
                  <a:pt x="2" y="8"/>
                  <a:pt x="2" y="8"/>
                  <a:pt x="2" y="8"/>
                </a:cubicBezTo>
                <a:cubicBezTo>
                  <a:pt x="4" y="6"/>
                  <a:pt x="4" y="6"/>
                  <a:pt x="4" y="6"/>
                </a:cubicBezTo>
                <a:cubicBezTo>
                  <a:pt x="8" y="7"/>
                  <a:pt x="8" y="7"/>
                  <a:pt x="8" y="7"/>
                </a:cubicBezTo>
                <a:cubicBezTo>
                  <a:pt x="9" y="8"/>
                  <a:pt x="9" y="8"/>
                  <a:pt x="9" y="8"/>
                </a:cubicBezTo>
                <a:cubicBezTo>
                  <a:pt x="9" y="8"/>
                  <a:pt x="9" y="8"/>
                  <a:pt x="9" y="8"/>
                </a:cubicBezTo>
                <a:cubicBezTo>
                  <a:pt x="10" y="9"/>
                  <a:pt x="10" y="9"/>
                  <a:pt x="10" y="9"/>
                </a:cubicBezTo>
                <a:cubicBezTo>
                  <a:pt x="9" y="12"/>
                  <a:pt x="9" y="12"/>
                  <a:pt x="9" y="12"/>
                </a:cubicBezTo>
                <a:cubicBezTo>
                  <a:pt x="8" y="17"/>
                  <a:pt x="8" y="17"/>
                  <a:pt x="8" y="17"/>
                </a:cubicBezTo>
                <a:cubicBezTo>
                  <a:pt x="7" y="20"/>
                  <a:pt x="7" y="20"/>
                  <a:pt x="7" y="20"/>
                </a:cubicBezTo>
                <a:cubicBezTo>
                  <a:pt x="7" y="22"/>
                  <a:pt x="7" y="22"/>
                  <a:pt x="7" y="22"/>
                </a:cubicBezTo>
                <a:cubicBezTo>
                  <a:pt x="8" y="22"/>
                  <a:pt x="8" y="22"/>
                  <a:pt x="8" y="22"/>
                </a:cubicBezTo>
                <a:cubicBezTo>
                  <a:pt x="7" y="23"/>
                  <a:pt x="7" y="23"/>
                  <a:pt x="7" y="23"/>
                </a:cubicBezTo>
                <a:cubicBezTo>
                  <a:pt x="7" y="24"/>
                  <a:pt x="7" y="24"/>
                  <a:pt x="7" y="24"/>
                </a:cubicBezTo>
                <a:cubicBezTo>
                  <a:pt x="6" y="27"/>
                  <a:pt x="6" y="27"/>
                  <a:pt x="6" y="27"/>
                </a:cubicBezTo>
                <a:cubicBezTo>
                  <a:pt x="8" y="27"/>
                  <a:pt x="8" y="27"/>
                  <a:pt x="8" y="27"/>
                </a:cubicBezTo>
                <a:cubicBezTo>
                  <a:pt x="12" y="30"/>
                  <a:pt x="12" y="30"/>
                  <a:pt x="12" y="30"/>
                </a:cubicBezTo>
                <a:cubicBezTo>
                  <a:pt x="18" y="28"/>
                  <a:pt x="18" y="28"/>
                  <a:pt x="18" y="28"/>
                </a:cubicBezTo>
                <a:cubicBezTo>
                  <a:pt x="24" y="27"/>
                  <a:pt x="24" y="27"/>
                  <a:pt x="24" y="27"/>
                </a:cubicBezTo>
                <a:cubicBezTo>
                  <a:pt x="27" y="23"/>
                  <a:pt x="27" y="23"/>
                  <a:pt x="27" y="23"/>
                </a:cubicBezTo>
                <a:cubicBezTo>
                  <a:pt x="30" y="19"/>
                  <a:pt x="30" y="19"/>
                  <a:pt x="30" y="19"/>
                </a:cubicBezTo>
                <a:cubicBezTo>
                  <a:pt x="30" y="17"/>
                  <a:pt x="30" y="17"/>
                  <a:pt x="30" y="17"/>
                </a:cubicBezTo>
                <a:cubicBezTo>
                  <a:pt x="33" y="11"/>
                  <a:pt x="33" y="11"/>
                  <a:pt x="33" y="11"/>
                </a:cubicBezTo>
                <a:cubicBezTo>
                  <a:pt x="39" y="7"/>
                  <a:pt x="39" y="7"/>
                  <a:pt x="39" y="7"/>
                </a:cubicBezTo>
                <a:cubicBezTo>
                  <a:pt x="39" y="6"/>
                  <a:pt x="39" y="6"/>
                  <a:pt x="39" y="6"/>
                </a:cubicBezTo>
                <a:cubicBezTo>
                  <a:pt x="37" y="6"/>
                  <a:pt x="37" y="6"/>
                  <a:pt x="37" y="6"/>
                </a:cubicBezTo>
                <a:lnTo>
                  <a:pt x="34"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9" name="任意多边形 16721"/>
          <p:cNvSpPr/>
          <p:nvPr/>
        </p:nvSpPr>
        <p:spPr>
          <a:xfrm>
            <a:off x="5556885" y="3466705"/>
            <a:ext cx="86646" cy="181957"/>
          </a:xfrm>
          <a:custGeom>
            <a:avLst/>
            <a:gdLst/>
            <a:ahLst/>
            <a:cxnLst/>
            <a:rect l="0" t="0" r="0" b="0"/>
            <a:pathLst>
              <a:path w="60" h="127">
                <a:moveTo>
                  <a:pt x="42" y="103"/>
                </a:moveTo>
                <a:lnTo>
                  <a:pt x="42" y="97"/>
                </a:lnTo>
                <a:lnTo>
                  <a:pt x="42" y="97"/>
                </a:lnTo>
                <a:lnTo>
                  <a:pt x="42" y="85"/>
                </a:lnTo>
                <a:lnTo>
                  <a:pt x="48" y="73"/>
                </a:lnTo>
                <a:lnTo>
                  <a:pt x="48" y="67"/>
                </a:lnTo>
                <a:lnTo>
                  <a:pt x="48" y="49"/>
                </a:lnTo>
                <a:lnTo>
                  <a:pt x="54" y="43"/>
                </a:lnTo>
                <a:lnTo>
                  <a:pt x="54" y="31"/>
                </a:lnTo>
                <a:lnTo>
                  <a:pt x="60" y="19"/>
                </a:lnTo>
                <a:lnTo>
                  <a:pt x="54" y="13"/>
                </a:lnTo>
                <a:lnTo>
                  <a:pt x="48" y="6"/>
                </a:lnTo>
                <a:lnTo>
                  <a:pt x="30" y="0"/>
                </a:lnTo>
                <a:lnTo>
                  <a:pt x="18" y="6"/>
                </a:lnTo>
                <a:lnTo>
                  <a:pt x="12" y="13"/>
                </a:lnTo>
                <a:lnTo>
                  <a:pt x="12" y="13"/>
                </a:lnTo>
                <a:lnTo>
                  <a:pt x="6" y="13"/>
                </a:lnTo>
                <a:lnTo>
                  <a:pt x="12" y="37"/>
                </a:lnTo>
                <a:lnTo>
                  <a:pt x="12" y="61"/>
                </a:lnTo>
                <a:lnTo>
                  <a:pt x="0" y="91"/>
                </a:lnTo>
                <a:lnTo>
                  <a:pt x="12" y="97"/>
                </a:lnTo>
                <a:lnTo>
                  <a:pt x="12" y="127"/>
                </a:lnTo>
                <a:lnTo>
                  <a:pt x="36" y="127"/>
                </a:lnTo>
                <a:lnTo>
                  <a:pt x="42" y="115"/>
                </a:lnTo>
                <a:lnTo>
                  <a:pt x="42" y="10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0" name="任意多边形 16722"/>
          <p:cNvSpPr/>
          <p:nvPr/>
        </p:nvSpPr>
        <p:spPr>
          <a:xfrm>
            <a:off x="5626202" y="3494432"/>
            <a:ext cx="17329" cy="69317"/>
          </a:xfrm>
          <a:custGeom>
            <a:avLst/>
            <a:gdLst/>
            <a:ahLst/>
            <a:cxnLst/>
            <a:rect l="0" t="0" r="0" b="0"/>
            <a:pathLst>
              <a:path w="12" h="48">
                <a:moveTo>
                  <a:pt x="6" y="24"/>
                </a:moveTo>
                <a:lnTo>
                  <a:pt x="0" y="30"/>
                </a:lnTo>
                <a:lnTo>
                  <a:pt x="0" y="48"/>
                </a:lnTo>
                <a:lnTo>
                  <a:pt x="6" y="18"/>
                </a:lnTo>
                <a:lnTo>
                  <a:pt x="12" y="0"/>
                </a:lnTo>
                <a:lnTo>
                  <a:pt x="6" y="12"/>
                </a:lnTo>
                <a:lnTo>
                  <a:pt x="6"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1" name="任意多边形 16723"/>
          <p:cNvSpPr/>
          <p:nvPr/>
        </p:nvSpPr>
        <p:spPr>
          <a:xfrm>
            <a:off x="5610605" y="3612271"/>
            <a:ext cx="5199" cy="36391"/>
          </a:xfrm>
          <a:custGeom>
            <a:avLst/>
            <a:gdLst/>
            <a:ahLst/>
            <a:cxnLst/>
            <a:rect l="0" t="0" r="0" b="0"/>
            <a:pathLst>
              <a:path w="6" h="24">
                <a:moveTo>
                  <a:pt x="6" y="0"/>
                </a:moveTo>
                <a:lnTo>
                  <a:pt x="6" y="12"/>
                </a:lnTo>
                <a:lnTo>
                  <a:pt x="0" y="24"/>
                </a:lnTo>
                <a:lnTo>
                  <a:pt x="6" y="6"/>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2" name="任意多边形 16724"/>
          <p:cNvSpPr/>
          <p:nvPr/>
        </p:nvSpPr>
        <p:spPr>
          <a:xfrm>
            <a:off x="5615804" y="3563749"/>
            <a:ext cx="10398" cy="24261"/>
          </a:xfrm>
          <a:custGeom>
            <a:avLst/>
            <a:gdLst/>
            <a:ahLst/>
            <a:cxnLst/>
            <a:rect l="0" t="0" r="0" b="0"/>
            <a:pathLst>
              <a:path w="6" h="18">
                <a:moveTo>
                  <a:pt x="0" y="18"/>
                </a:moveTo>
                <a:lnTo>
                  <a:pt x="6" y="0"/>
                </a:lnTo>
                <a:lnTo>
                  <a:pt x="6" y="12"/>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 name="任意多边形 16725"/>
          <p:cNvSpPr/>
          <p:nvPr/>
        </p:nvSpPr>
        <p:spPr>
          <a:xfrm>
            <a:off x="5615804" y="3588010"/>
            <a:ext cx="0" cy="19062"/>
          </a:xfrm>
          <a:custGeom>
            <a:avLst/>
            <a:gdLst/>
            <a:ahLst/>
            <a:cxnLst/>
            <a:rect l="0" t="0" r="0" b="0"/>
            <a:pathLst>
              <a:path h="12">
                <a:moveTo>
                  <a:pt x="0" y="12"/>
                </a:moveTo>
                <a:lnTo>
                  <a:pt x="0" y="0"/>
                </a:lnTo>
                <a:lnTo>
                  <a:pt x="0" y="12"/>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 name="任意多边形 16726"/>
          <p:cNvSpPr/>
          <p:nvPr/>
        </p:nvSpPr>
        <p:spPr>
          <a:xfrm>
            <a:off x="7166774" y="3638264"/>
            <a:ext cx="27727" cy="19063"/>
          </a:xfrm>
          <a:custGeom>
            <a:avLst/>
            <a:gdLst/>
            <a:ahLst/>
            <a:cxnLst/>
            <a:rect l="0" t="0" r="0" b="0"/>
            <a:pathLst>
              <a:path w="18" h="12">
                <a:moveTo>
                  <a:pt x="0" y="0"/>
                </a:moveTo>
                <a:lnTo>
                  <a:pt x="18" y="12"/>
                </a:lnTo>
                <a:lnTo>
                  <a:pt x="18" y="12"/>
                </a:lnTo>
                <a:lnTo>
                  <a:pt x="6" y="0"/>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 name="任意多边形 16727"/>
          <p:cNvSpPr/>
          <p:nvPr/>
        </p:nvSpPr>
        <p:spPr>
          <a:xfrm>
            <a:off x="7126917" y="3596674"/>
            <a:ext cx="15596" cy="25994"/>
          </a:xfrm>
          <a:custGeom>
            <a:avLst/>
            <a:gdLst/>
            <a:ahLst/>
            <a:cxnLst/>
            <a:rect l="0" t="0" r="0" b="0"/>
            <a:pathLst>
              <a:path w="12" h="18">
                <a:moveTo>
                  <a:pt x="0" y="0"/>
                </a:moveTo>
                <a:lnTo>
                  <a:pt x="12" y="18"/>
                </a:lnTo>
                <a:lnTo>
                  <a:pt x="12" y="12"/>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 name="任意多边形 16728"/>
          <p:cNvSpPr/>
          <p:nvPr/>
        </p:nvSpPr>
        <p:spPr>
          <a:xfrm>
            <a:off x="8530588" y="4125217"/>
            <a:ext cx="195820" cy="315393"/>
          </a:xfrm>
          <a:custGeom>
            <a:avLst/>
            <a:gdLst/>
            <a:ahLst/>
            <a:cxnLst/>
            <a:rect l="0" t="0" r="0" b="0"/>
            <a:pathLst>
              <a:path w="138" h="223">
                <a:moveTo>
                  <a:pt x="102" y="205"/>
                </a:moveTo>
                <a:lnTo>
                  <a:pt x="120" y="199"/>
                </a:lnTo>
                <a:lnTo>
                  <a:pt x="138" y="187"/>
                </a:lnTo>
                <a:lnTo>
                  <a:pt x="138" y="151"/>
                </a:lnTo>
                <a:lnTo>
                  <a:pt x="138" y="120"/>
                </a:lnTo>
                <a:lnTo>
                  <a:pt x="120" y="102"/>
                </a:lnTo>
                <a:lnTo>
                  <a:pt x="96" y="72"/>
                </a:lnTo>
                <a:lnTo>
                  <a:pt x="78" y="48"/>
                </a:lnTo>
                <a:lnTo>
                  <a:pt x="84" y="36"/>
                </a:lnTo>
                <a:lnTo>
                  <a:pt x="78" y="24"/>
                </a:lnTo>
                <a:lnTo>
                  <a:pt x="60" y="18"/>
                </a:lnTo>
                <a:lnTo>
                  <a:pt x="48" y="0"/>
                </a:lnTo>
                <a:lnTo>
                  <a:pt x="42" y="0"/>
                </a:lnTo>
                <a:lnTo>
                  <a:pt x="12" y="6"/>
                </a:lnTo>
                <a:lnTo>
                  <a:pt x="0" y="24"/>
                </a:lnTo>
                <a:lnTo>
                  <a:pt x="0" y="24"/>
                </a:lnTo>
                <a:lnTo>
                  <a:pt x="6" y="36"/>
                </a:lnTo>
                <a:lnTo>
                  <a:pt x="12" y="72"/>
                </a:lnTo>
                <a:lnTo>
                  <a:pt x="54" y="72"/>
                </a:lnTo>
                <a:lnTo>
                  <a:pt x="72" y="78"/>
                </a:lnTo>
                <a:lnTo>
                  <a:pt x="102" y="126"/>
                </a:lnTo>
                <a:lnTo>
                  <a:pt x="96" y="145"/>
                </a:lnTo>
                <a:lnTo>
                  <a:pt x="60" y="151"/>
                </a:lnTo>
                <a:lnTo>
                  <a:pt x="42" y="163"/>
                </a:lnTo>
                <a:lnTo>
                  <a:pt x="42" y="187"/>
                </a:lnTo>
                <a:lnTo>
                  <a:pt x="72" y="217"/>
                </a:lnTo>
                <a:lnTo>
                  <a:pt x="84" y="223"/>
                </a:lnTo>
                <a:lnTo>
                  <a:pt x="96" y="217"/>
                </a:lnTo>
                <a:lnTo>
                  <a:pt x="102" y="20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7" name="任意多边形 16729"/>
          <p:cNvSpPr/>
          <p:nvPr/>
        </p:nvSpPr>
        <p:spPr>
          <a:xfrm>
            <a:off x="8591240" y="4088825"/>
            <a:ext cx="197554" cy="388176"/>
          </a:xfrm>
          <a:custGeom>
            <a:avLst/>
            <a:gdLst/>
            <a:ahLst/>
            <a:cxnLst/>
            <a:rect l="0" t="0" r="0" b="0"/>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8" name="任意多边形 16730"/>
          <p:cNvSpPr/>
          <p:nvPr/>
        </p:nvSpPr>
        <p:spPr>
          <a:xfrm>
            <a:off x="7981250" y="3877408"/>
            <a:ext cx="214883" cy="102243"/>
          </a:xfrm>
          <a:custGeom>
            <a:avLst/>
            <a:gdLst/>
            <a:ahLst/>
            <a:cxnLst/>
            <a:rect l="0" t="0" r="0" b="0"/>
            <a:pathLst>
              <a:path w="150" h="72">
                <a:moveTo>
                  <a:pt x="102" y="36"/>
                </a:moveTo>
                <a:lnTo>
                  <a:pt x="66" y="18"/>
                </a:lnTo>
                <a:lnTo>
                  <a:pt x="24" y="0"/>
                </a:lnTo>
                <a:lnTo>
                  <a:pt x="12" y="0"/>
                </a:lnTo>
                <a:lnTo>
                  <a:pt x="0" y="30"/>
                </a:lnTo>
                <a:lnTo>
                  <a:pt x="60" y="60"/>
                </a:lnTo>
                <a:lnTo>
                  <a:pt x="102" y="66"/>
                </a:lnTo>
                <a:lnTo>
                  <a:pt x="126" y="72"/>
                </a:lnTo>
                <a:lnTo>
                  <a:pt x="138" y="72"/>
                </a:lnTo>
                <a:lnTo>
                  <a:pt x="150" y="54"/>
                </a:lnTo>
                <a:lnTo>
                  <a:pt x="150" y="54"/>
                </a:lnTo>
                <a:lnTo>
                  <a:pt x="138" y="42"/>
                </a:lnTo>
                <a:lnTo>
                  <a:pt x="102"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 name="任意多边形 16732"/>
          <p:cNvSpPr/>
          <p:nvPr/>
        </p:nvSpPr>
        <p:spPr>
          <a:xfrm>
            <a:off x="8203065" y="3076796"/>
            <a:ext cx="849134" cy="426300"/>
          </a:xfrm>
          <a:custGeom>
            <a:avLst/>
            <a:gdLst/>
            <a:ahLst/>
            <a:cxnLst/>
            <a:rect l="0" t="0" r="0" b="0"/>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 name="任意多边形 16733"/>
          <p:cNvSpPr/>
          <p:nvPr/>
        </p:nvSpPr>
        <p:spPr>
          <a:xfrm>
            <a:off x="6369627" y="2054369"/>
            <a:ext cx="291132" cy="639451"/>
          </a:xfrm>
          <a:custGeom>
            <a:avLst/>
            <a:gdLst/>
            <a:ahLst/>
            <a:cxnLst/>
            <a:rect l="0" t="0" r="0" b="0"/>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 name="任意多边形 16734"/>
          <p:cNvSpPr/>
          <p:nvPr/>
        </p:nvSpPr>
        <p:spPr>
          <a:xfrm>
            <a:off x="6669424" y="3068132"/>
            <a:ext cx="17329" cy="8664"/>
          </a:xfrm>
          <a:custGeom>
            <a:avLst/>
            <a:gdLst/>
            <a:ahLst/>
            <a:cxnLst/>
            <a:rect l="0" t="0" r="0" b="0"/>
            <a:pathLst>
              <a:path w="12" h="6">
                <a:moveTo>
                  <a:pt x="12" y="6"/>
                </a:moveTo>
                <a:lnTo>
                  <a:pt x="0" y="0"/>
                </a:lnTo>
                <a:lnTo>
                  <a:pt x="0" y="6"/>
                </a:lnTo>
                <a:lnTo>
                  <a:pt x="12"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2" name="任意多边形 16735"/>
          <p:cNvSpPr/>
          <p:nvPr/>
        </p:nvSpPr>
        <p:spPr>
          <a:xfrm>
            <a:off x="6558517" y="1336937"/>
            <a:ext cx="4139963" cy="2216414"/>
          </a:xfrm>
          <a:custGeom>
            <a:avLst/>
            <a:gdLst/>
            <a:ahLst/>
            <a:cxnLst/>
            <a:rect l="0" t="0" r="0" b="0"/>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rgbClr val="11406C"/>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3" name="任意多边形 16736"/>
          <p:cNvSpPr/>
          <p:nvPr/>
        </p:nvSpPr>
        <p:spPr>
          <a:xfrm>
            <a:off x="7194501" y="3648662"/>
            <a:ext cx="77982" cy="8665"/>
          </a:xfrm>
          <a:custGeom>
            <a:avLst/>
            <a:gdLst/>
            <a:ahLst/>
            <a:cxnLst/>
            <a:rect l="0" t="0" r="0" b="0"/>
            <a:pathLst>
              <a:path w="54" h="6">
                <a:moveTo>
                  <a:pt x="6" y="6"/>
                </a:moveTo>
                <a:lnTo>
                  <a:pt x="30" y="6"/>
                </a:lnTo>
                <a:lnTo>
                  <a:pt x="54" y="0"/>
                </a:lnTo>
                <a:lnTo>
                  <a:pt x="0" y="6"/>
                </a:lnTo>
                <a:lnTo>
                  <a:pt x="6"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4" name="任意多边形 16737"/>
          <p:cNvSpPr/>
          <p:nvPr/>
        </p:nvSpPr>
        <p:spPr>
          <a:xfrm>
            <a:off x="7074929" y="2931230"/>
            <a:ext cx="1103874" cy="774619"/>
          </a:xfrm>
          <a:custGeom>
            <a:avLst/>
            <a:gdLst/>
            <a:ahLst/>
            <a:cxnLst/>
            <a:rect l="0" t="0" r="0" b="0"/>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5" name="任意多边形 16738"/>
          <p:cNvSpPr/>
          <p:nvPr/>
        </p:nvSpPr>
        <p:spPr>
          <a:xfrm>
            <a:off x="7142513" y="3622668"/>
            <a:ext cx="24261" cy="15596"/>
          </a:xfrm>
          <a:custGeom>
            <a:avLst/>
            <a:gdLst/>
            <a:ahLst/>
            <a:cxnLst/>
            <a:rect l="0" t="0" r="0" b="0"/>
            <a:pathLst>
              <a:path w="18" h="12">
                <a:moveTo>
                  <a:pt x="0" y="0"/>
                </a:moveTo>
                <a:lnTo>
                  <a:pt x="0" y="12"/>
                </a:lnTo>
                <a:lnTo>
                  <a:pt x="18" y="12"/>
                </a:lnTo>
                <a:lnTo>
                  <a:pt x="12" y="12"/>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6" name="矩形 85"/>
          <p:cNvSpPr/>
          <p:nvPr/>
        </p:nvSpPr>
        <p:spPr>
          <a:xfrm>
            <a:off x="6250056" y="3220629"/>
            <a:ext cx="10398" cy="1732"/>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7" name="任意多边形 16740"/>
          <p:cNvSpPr/>
          <p:nvPr/>
        </p:nvSpPr>
        <p:spPr>
          <a:xfrm>
            <a:off x="6062900" y="3211964"/>
            <a:ext cx="204485" cy="93578"/>
          </a:xfrm>
          <a:custGeom>
            <a:avLst/>
            <a:gdLst/>
            <a:ahLst/>
            <a:cxnLst/>
            <a:rect l="0" t="0" r="0" b="0"/>
            <a:pathLst>
              <a:path w="24" h="11">
                <a:moveTo>
                  <a:pt x="23" y="6"/>
                </a:moveTo>
                <a:cubicBezTo>
                  <a:pt x="24" y="4"/>
                  <a:pt x="24" y="4"/>
                  <a:pt x="24" y="4"/>
                </a:cubicBezTo>
                <a:cubicBezTo>
                  <a:pt x="24" y="4"/>
                  <a:pt x="24" y="4"/>
                  <a:pt x="24" y="4"/>
                </a:cubicBezTo>
                <a:cubicBezTo>
                  <a:pt x="23" y="2"/>
                  <a:pt x="23" y="2"/>
                  <a:pt x="23" y="2"/>
                </a:cubicBezTo>
                <a:cubicBezTo>
                  <a:pt x="23" y="1"/>
                  <a:pt x="23" y="1"/>
                  <a:pt x="23" y="1"/>
                </a:cubicBezTo>
                <a:cubicBezTo>
                  <a:pt x="22" y="1"/>
                  <a:pt x="22" y="1"/>
                  <a:pt x="22" y="1"/>
                </a:cubicBezTo>
                <a:cubicBezTo>
                  <a:pt x="18" y="0"/>
                  <a:pt x="18" y="0"/>
                  <a:pt x="18" y="0"/>
                </a:cubicBezTo>
                <a:cubicBezTo>
                  <a:pt x="17" y="1"/>
                  <a:pt x="17" y="1"/>
                  <a:pt x="17" y="1"/>
                </a:cubicBezTo>
                <a:cubicBezTo>
                  <a:pt x="14" y="1"/>
                  <a:pt x="14" y="1"/>
                  <a:pt x="14" y="1"/>
                </a:cubicBezTo>
                <a:cubicBezTo>
                  <a:pt x="13" y="2"/>
                  <a:pt x="13" y="2"/>
                  <a:pt x="13" y="2"/>
                </a:cubicBezTo>
                <a:cubicBezTo>
                  <a:pt x="11" y="3"/>
                  <a:pt x="11" y="3"/>
                  <a:pt x="11" y="3"/>
                </a:cubicBezTo>
                <a:cubicBezTo>
                  <a:pt x="12" y="5"/>
                  <a:pt x="12" y="5"/>
                  <a:pt x="12" y="5"/>
                </a:cubicBezTo>
                <a:cubicBezTo>
                  <a:pt x="12" y="5"/>
                  <a:pt x="12" y="6"/>
                  <a:pt x="11" y="6"/>
                </a:cubicBezTo>
                <a:cubicBezTo>
                  <a:pt x="11" y="6"/>
                  <a:pt x="10" y="6"/>
                  <a:pt x="10" y="6"/>
                </a:cubicBezTo>
                <a:cubicBezTo>
                  <a:pt x="6" y="7"/>
                  <a:pt x="6" y="7"/>
                  <a:pt x="6" y="7"/>
                </a:cubicBezTo>
                <a:cubicBezTo>
                  <a:pt x="4" y="7"/>
                  <a:pt x="4" y="7"/>
                  <a:pt x="4" y="7"/>
                </a:cubicBezTo>
                <a:cubicBezTo>
                  <a:pt x="4" y="7"/>
                  <a:pt x="2" y="8"/>
                  <a:pt x="2" y="7"/>
                </a:cubicBezTo>
                <a:cubicBezTo>
                  <a:pt x="2" y="7"/>
                  <a:pt x="1" y="7"/>
                  <a:pt x="1" y="7"/>
                </a:cubicBezTo>
                <a:cubicBezTo>
                  <a:pt x="0" y="7"/>
                  <a:pt x="0" y="7"/>
                  <a:pt x="0" y="7"/>
                </a:cubicBezTo>
                <a:cubicBezTo>
                  <a:pt x="1" y="8"/>
                  <a:pt x="1" y="8"/>
                  <a:pt x="1" y="8"/>
                </a:cubicBezTo>
                <a:cubicBezTo>
                  <a:pt x="3" y="10"/>
                  <a:pt x="3" y="10"/>
                  <a:pt x="3" y="10"/>
                </a:cubicBezTo>
                <a:cubicBezTo>
                  <a:pt x="4" y="11"/>
                  <a:pt x="4" y="11"/>
                  <a:pt x="4" y="11"/>
                </a:cubicBezTo>
                <a:cubicBezTo>
                  <a:pt x="5" y="10"/>
                  <a:pt x="5" y="10"/>
                  <a:pt x="5" y="10"/>
                </a:cubicBezTo>
                <a:cubicBezTo>
                  <a:pt x="9" y="10"/>
                  <a:pt x="9" y="10"/>
                  <a:pt x="9" y="10"/>
                </a:cubicBezTo>
                <a:cubicBezTo>
                  <a:pt x="13" y="11"/>
                  <a:pt x="13" y="11"/>
                  <a:pt x="13" y="11"/>
                </a:cubicBezTo>
                <a:cubicBezTo>
                  <a:pt x="14" y="11"/>
                  <a:pt x="14" y="11"/>
                  <a:pt x="14" y="11"/>
                </a:cubicBezTo>
                <a:cubicBezTo>
                  <a:pt x="18" y="11"/>
                  <a:pt x="18" y="11"/>
                  <a:pt x="18" y="11"/>
                </a:cubicBezTo>
                <a:cubicBezTo>
                  <a:pt x="21" y="9"/>
                  <a:pt x="21" y="9"/>
                  <a:pt x="21" y="9"/>
                </a:cubicBezTo>
                <a:cubicBezTo>
                  <a:pt x="22" y="9"/>
                  <a:pt x="22" y="9"/>
                  <a:pt x="22" y="9"/>
                </a:cubicBezTo>
                <a:lnTo>
                  <a:pt x="23"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8" name="任意多边形 16741"/>
          <p:cNvSpPr/>
          <p:nvPr/>
        </p:nvSpPr>
        <p:spPr>
          <a:xfrm>
            <a:off x="5685122" y="3120120"/>
            <a:ext cx="343120" cy="346585"/>
          </a:xfrm>
          <a:custGeom>
            <a:avLst/>
            <a:gdLst/>
            <a:ahLst/>
            <a:cxnLst/>
            <a:rect l="0" t="0" r="0" b="0"/>
            <a:pathLst>
              <a:path w="40" h="41">
                <a:moveTo>
                  <a:pt x="36" y="29"/>
                </a:moveTo>
                <a:cubicBezTo>
                  <a:pt x="37" y="27"/>
                  <a:pt x="37" y="27"/>
                  <a:pt x="37" y="27"/>
                </a:cubicBezTo>
                <a:cubicBezTo>
                  <a:pt x="37" y="25"/>
                  <a:pt x="37" y="25"/>
                  <a:pt x="37" y="25"/>
                </a:cubicBezTo>
                <a:cubicBezTo>
                  <a:pt x="37" y="25"/>
                  <a:pt x="37" y="25"/>
                  <a:pt x="37" y="25"/>
                </a:cubicBezTo>
                <a:cubicBezTo>
                  <a:pt x="36" y="23"/>
                  <a:pt x="36" y="23"/>
                  <a:pt x="36" y="23"/>
                </a:cubicBezTo>
                <a:cubicBezTo>
                  <a:pt x="34" y="23"/>
                  <a:pt x="34" y="23"/>
                  <a:pt x="34" y="23"/>
                </a:cubicBezTo>
                <a:cubicBezTo>
                  <a:pt x="34" y="21"/>
                  <a:pt x="34" y="21"/>
                  <a:pt x="34" y="21"/>
                </a:cubicBezTo>
                <a:cubicBezTo>
                  <a:pt x="37" y="18"/>
                  <a:pt x="37" y="18"/>
                  <a:pt x="37" y="18"/>
                </a:cubicBezTo>
                <a:cubicBezTo>
                  <a:pt x="38" y="17"/>
                  <a:pt x="38" y="17"/>
                  <a:pt x="38" y="17"/>
                </a:cubicBezTo>
                <a:cubicBezTo>
                  <a:pt x="38" y="17"/>
                  <a:pt x="38" y="17"/>
                  <a:pt x="38" y="17"/>
                </a:cubicBezTo>
                <a:cubicBezTo>
                  <a:pt x="38" y="13"/>
                  <a:pt x="38" y="13"/>
                  <a:pt x="38" y="13"/>
                </a:cubicBezTo>
                <a:cubicBezTo>
                  <a:pt x="40" y="11"/>
                  <a:pt x="40" y="11"/>
                  <a:pt x="40" y="11"/>
                </a:cubicBezTo>
                <a:cubicBezTo>
                  <a:pt x="37" y="10"/>
                  <a:pt x="37" y="10"/>
                  <a:pt x="37" y="10"/>
                </a:cubicBezTo>
                <a:cubicBezTo>
                  <a:pt x="35" y="9"/>
                  <a:pt x="35" y="9"/>
                  <a:pt x="35" y="9"/>
                </a:cubicBezTo>
                <a:cubicBezTo>
                  <a:pt x="32" y="8"/>
                  <a:pt x="32" y="8"/>
                  <a:pt x="32" y="8"/>
                </a:cubicBezTo>
                <a:cubicBezTo>
                  <a:pt x="31" y="7"/>
                  <a:pt x="31" y="7"/>
                  <a:pt x="31" y="7"/>
                </a:cubicBezTo>
                <a:cubicBezTo>
                  <a:pt x="29" y="6"/>
                  <a:pt x="29" y="6"/>
                  <a:pt x="29" y="6"/>
                </a:cubicBezTo>
                <a:cubicBezTo>
                  <a:pt x="27" y="5"/>
                  <a:pt x="27" y="5"/>
                  <a:pt x="27" y="5"/>
                </a:cubicBezTo>
                <a:cubicBezTo>
                  <a:pt x="26" y="3"/>
                  <a:pt x="26" y="3"/>
                  <a:pt x="26" y="3"/>
                </a:cubicBezTo>
                <a:cubicBezTo>
                  <a:pt x="24" y="2"/>
                  <a:pt x="24" y="2"/>
                  <a:pt x="24" y="2"/>
                </a:cubicBezTo>
                <a:cubicBezTo>
                  <a:pt x="23" y="0"/>
                  <a:pt x="23" y="0"/>
                  <a:pt x="23" y="0"/>
                </a:cubicBezTo>
                <a:cubicBezTo>
                  <a:pt x="21" y="1"/>
                  <a:pt x="21" y="1"/>
                  <a:pt x="21" y="1"/>
                </a:cubicBezTo>
                <a:cubicBezTo>
                  <a:pt x="19" y="5"/>
                  <a:pt x="19" y="5"/>
                  <a:pt x="19" y="5"/>
                </a:cubicBezTo>
                <a:cubicBezTo>
                  <a:pt x="18" y="6"/>
                  <a:pt x="18" y="6"/>
                  <a:pt x="18" y="6"/>
                </a:cubicBezTo>
                <a:cubicBezTo>
                  <a:pt x="16" y="9"/>
                  <a:pt x="16" y="9"/>
                  <a:pt x="16" y="9"/>
                </a:cubicBezTo>
                <a:cubicBezTo>
                  <a:pt x="12" y="9"/>
                  <a:pt x="12" y="9"/>
                  <a:pt x="12" y="9"/>
                </a:cubicBezTo>
                <a:cubicBezTo>
                  <a:pt x="11" y="8"/>
                  <a:pt x="11" y="8"/>
                  <a:pt x="11" y="8"/>
                </a:cubicBezTo>
                <a:cubicBezTo>
                  <a:pt x="9" y="8"/>
                  <a:pt x="9" y="8"/>
                  <a:pt x="9" y="8"/>
                </a:cubicBezTo>
                <a:cubicBezTo>
                  <a:pt x="9" y="10"/>
                  <a:pt x="9" y="10"/>
                  <a:pt x="9" y="10"/>
                </a:cubicBezTo>
                <a:cubicBezTo>
                  <a:pt x="10" y="12"/>
                  <a:pt x="10" y="12"/>
                  <a:pt x="10" y="12"/>
                </a:cubicBezTo>
                <a:cubicBezTo>
                  <a:pt x="7" y="12"/>
                  <a:pt x="7" y="12"/>
                  <a:pt x="7" y="12"/>
                </a:cubicBezTo>
                <a:cubicBezTo>
                  <a:pt x="6" y="12"/>
                  <a:pt x="6" y="12"/>
                  <a:pt x="6" y="12"/>
                </a:cubicBezTo>
                <a:cubicBezTo>
                  <a:pt x="3" y="12"/>
                  <a:pt x="3" y="12"/>
                  <a:pt x="3" y="12"/>
                </a:cubicBezTo>
                <a:cubicBezTo>
                  <a:pt x="0" y="13"/>
                  <a:pt x="0" y="13"/>
                  <a:pt x="0" y="13"/>
                </a:cubicBezTo>
                <a:cubicBezTo>
                  <a:pt x="0" y="14"/>
                  <a:pt x="0" y="14"/>
                  <a:pt x="0" y="14"/>
                </a:cubicBezTo>
                <a:cubicBezTo>
                  <a:pt x="0" y="16"/>
                  <a:pt x="0" y="16"/>
                  <a:pt x="0" y="16"/>
                </a:cubicBezTo>
                <a:cubicBezTo>
                  <a:pt x="4" y="18"/>
                  <a:pt x="4" y="18"/>
                  <a:pt x="4" y="18"/>
                </a:cubicBezTo>
                <a:cubicBezTo>
                  <a:pt x="7" y="18"/>
                  <a:pt x="7" y="18"/>
                  <a:pt x="7" y="18"/>
                </a:cubicBezTo>
                <a:cubicBezTo>
                  <a:pt x="8" y="19"/>
                  <a:pt x="8" y="19"/>
                  <a:pt x="8" y="19"/>
                </a:cubicBezTo>
                <a:cubicBezTo>
                  <a:pt x="8" y="20"/>
                  <a:pt x="8" y="20"/>
                  <a:pt x="8" y="20"/>
                </a:cubicBezTo>
                <a:cubicBezTo>
                  <a:pt x="9" y="22"/>
                  <a:pt x="9" y="22"/>
                  <a:pt x="9" y="22"/>
                </a:cubicBezTo>
                <a:cubicBezTo>
                  <a:pt x="10" y="25"/>
                  <a:pt x="10" y="25"/>
                  <a:pt x="10" y="25"/>
                </a:cubicBezTo>
                <a:cubicBezTo>
                  <a:pt x="11" y="26"/>
                  <a:pt x="11" y="26"/>
                  <a:pt x="11" y="26"/>
                </a:cubicBezTo>
                <a:cubicBezTo>
                  <a:pt x="11" y="29"/>
                  <a:pt x="11" y="29"/>
                  <a:pt x="11" y="29"/>
                </a:cubicBezTo>
                <a:cubicBezTo>
                  <a:pt x="10" y="37"/>
                  <a:pt x="10" y="37"/>
                  <a:pt x="10" y="37"/>
                </a:cubicBezTo>
                <a:cubicBezTo>
                  <a:pt x="10" y="37"/>
                  <a:pt x="10" y="37"/>
                  <a:pt x="10" y="37"/>
                </a:cubicBezTo>
                <a:cubicBezTo>
                  <a:pt x="11" y="39"/>
                  <a:pt x="11" y="39"/>
                  <a:pt x="11" y="39"/>
                </a:cubicBezTo>
                <a:cubicBezTo>
                  <a:pt x="12" y="39"/>
                  <a:pt x="12" y="39"/>
                  <a:pt x="12" y="39"/>
                </a:cubicBezTo>
                <a:cubicBezTo>
                  <a:pt x="14" y="39"/>
                  <a:pt x="14" y="39"/>
                  <a:pt x="14" y="39"/>
                </a:cubicBezTo>
                <a:cubicBezTo>
                  <a:pt x="14" y="39"/>
                  <a:pt x="17" y="40"/>
                  <a:pt x="17" y="40"/>
                </a:cubicBezTo>
                <a:cubicBezTo>
                  <a:pt x="18" y="40"/>
                  <a:pt x="19" y="40"/>
                  <a:pt x="19" y="40"/>
                </a:cubicBezTo>
                <a:cubicBezTo>
                  <a:pt x="22" y="41"/>
                  <a:pt x="22" y="41"/>
                  <a:pt x="22" y="41"/>
                </a:cubicBezTo>
                <a:cubicBezTo>
                  <a:pt x="24" y="41"/>
                  <a:pt x="24" y="41"/>
                  <a:pt x="24" y="41"/>
                </a:cubicBezTo>
                <a:cubicBezTo>
                  <a:pt x="25" y="38"/>
                  <a:pt x="25" y="38"/>
                  <a:pt x="25" y="38"/>
                </a:cubicBezTo>
                <a:cubicBezTo>
                  <a:pt x="28" y="37"/>
                  <a:pt x="28" y="37"/>
                  <a:pt x="28" y="37"/>
                </a:cubicBezTo>
                <a:cubicBezTo>
                  <a:pt x="32" y="38"/>
                  <a:pt x="32" y="38"/>
                  <a:pt x="32" y="38"/>
                </a:cubicBezTo>
                <a:cubicBezTo>
                  <a:pt x="38" y="34"/>
                  <a:pt x="38" y="34"/>
                  <a:pt x="38" y="34"/>
                </a:cubicBezTo>
                <a:cubicBezTo>
                  <a:pt x="39" y="34"/>
                  <a:pt x="39" y="34"/>
                  <a:pt x="39" y="34"/>
                </a:cubicBezTo>
                <a:cubicBezTo>
                  <a:pt x="37" y="32"/>
                  <a:pt x="37" y="32"/>
                  <a:pt x="37" y="32"/>
                </a:cubicBezTo>
                <a:lnTo>
                  <a:pt x="36" y="2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9" name="任意多边形 16742"/>
          <p:cNvSpPr/>
          <p:nvPr/>
        </p:nvSpPr>
        <p:spPr>
          <a:xfrm>
            <a:off x="5993583" y="3296878"/>
            <a:ext cx="317125" cy="320591"/>
          </a:xfrm>
          <a:custGeom>
            <a:avLst/>
            <a:gdLst/>
            <a:ahLst/>
            <a:cxnLst/>
            <a:rect l="0" t="0" r="0" b="0"/>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0" name="任意多边形 16743"/>
          <p:cNvSpPr/>
          <p:nvPr/>
        </p:nvSpPr>
        <p:spPr>
          <a:xfrm>
            <a:off x="5960656" y="2948559"/>
            <a:ext cx="247809" cy="330990"/>
          </a:xfrm>
          <a:custGeom>
            <a:avLst/>
            <a:gdLst/>
            <a:ahLst/>
            <a:cxnLst/>
            <a:rect l="0" t="0" r="0" b="0"/>
            <a:pathLst>
              <a:path w="29" h="39">
                <a:moveTo>
                  <a:pt x="5" y="10"/>
                </a:moveTo>
                <a:cubicBezTo>
                  <a:pt x="4" y="12"/>
                  <a:pt x="4" y="12"/>
                  <a:pt x="4" y="12"/>
                </a:cubicBezTo>
                <a:cubicBezTo>
                  <a:pt x="4" y="15"/>
                  <a:pt x="4" y="15"/>
                  <a:pt x="4" y="15"/>
                </a:cubicBezTo>
                <a:cubicBezTo>
                  <a:pt x="2" y="17"/>
                  <a:pt x="2" y="17"/>
                  <a:pt x="2" y="17"/>
                </a:cubicBezTo>
                <a:cubicBezTo>
                  <a:pt x="2" y="20"/>
                  <a:pt x="2" y="20"/>
                  <a:pt x="2" y="20"/>
                </a:cubicBezTo>
                <a:cubicBezTo>
                  <a:pt x="1" y="22"/>
                  <a:pt x="1" y="22"/>
                  <a:pt x="1" y="22"/>
                </a:cubicBezTo>
                <a:cubicBezTo>
                  <a:pt x="1" y="22"/>
                  <a:pt x="1" y="22"/>
                  <a:pt x="1" y="22"/>
                </a:cubicBezTo>
                <a:cubicBezTo>
                  <a:pt x="2" y="24"/>
                  <a:pt x="2" y="24"/>
                  <a:pt x="2" y="24"/>
                </a:cubicBezTo>
                <a:cubicBezTo>
                  <a:pt x="1" y="26"/>
                  <a:pt x="1" y="26"/>
                  <a:pt x="1" y="26"/>
                </a:cubicBezTo>
                <a:cubicBezTo>
                  <a:pt x="0" y="28"/>
                  <a:pt x="0" y="28"/>
                  <a:pt x="0" y="28"/>
                </a:cubicBezTo>
                <a:cubicBezTo>
                  <a:pt x="3" y="29"/>
                  <a:pt x="3" y="29"/>
                  <a:pt x="3" y="29"/>
                </a:cubicBezTo>
                <a:cubicBezTo>
                  <a:pt x="5" y="30"/>
                  <a:pt x="5" y="30"/>
                  <a:pt x="5" y="30"/>
                </a:cubicBezTo>
                <a:cubicBezTo>
                  <a:pt x="8" y="31"/>
                  <a:pt x="8" y="31"/>
                  <a:pt x="8" y="31"/>
                </a:cubicBezTo>
                <a:cubicBezTo>
                  <a:pt x="6" y="33"/>
                  <a:pt x="6" y="33"/>
                  <a:pt x="6" y="33"/>
                </a:cubicBezTo>
                <a:cubicBezTo>
                  <a:pt x="6" y="37"/>
                  <a:pt x="6" y="37"/>
                  <a:pt x="6" y="37"/>
                </a:cubicBezTo>
                <a:cubicBezTo>
                  <a:pt x="7" y="38"/>
                  <a:pt x="7" y="38"/>
                  <a:pt x="7" y="38"/>
                </a:cubicBezTo>
                <a:cubicBezTo>
                  <a:pt x="10" y="37"/>
                  <a:pt x="10" y="37"/>
                  <a:pt x="10" y="37"/>
                </a:cubicBezTo>
                <a:cubicBezTo>
                  <a:pt x="12" y="38"/>
                  <a:pt x="12" y="38"/>
                  <a:pt x="12" y="38"/>
                </a:cubicBezTo>
                <a:cubicBezTo>
                  <a:pt x="13" y="38"/>
                  <a:pt x="13" y="38"/>
                  <a:pt x="13" y="38"/>
                </a:cubicBezTo>
                <a:cubicBezTo>
                  <a:pt x="13" y="38"/>
                  <a:pt x="14" y="38"/>
                  <a:pt x="14" y="38"/>
                </a:cubicBezTo>
                <a:cubicBezTo>
                  <a:pt x="14" y="39"/>
                  <a:pt x="16" y="38"/>
                  <a:pt x="16" y="38"/>
                </a:cubicBezTo>
                <a:cubicBezTo>
                  <a:pt x="18" y="38"/>
                  <a:pt x="18" y="38"/>
                  <a:pt x="18" y="38"/>
                </a:cubicBezTo>
                <a:cubicBezTo>
                  <a:pt x="22" y="37"/>
                  <a:pt x="22" y="37"/>
                  <a:pt x="22" y="37"/>
                </a:cubicBezTo>
                <a:cubicBezTo>
                  <a:pt x="22" y="37"/>
                  <a:pt x="23" y="37"/>
                  <a:pt x="23" y="37"/>
                </a:cubicBezTo>
                <a:cubicBezTo>
                  <a:pt x="24" y="37"/>
                  <a:pt x="24" y="36"/>
                  <a:pt x="24" y="36"/>
                </a:cubicBezTo>
                <a:cubicBezTo>
                  <a:pt x="23" y="34"/>
                  <a:pt x="23" y="34"/>
                  <a:pt x="23" y="34"/>
                </a:cubicBezTo>
                <a:cubicBezTo>
                  <a:pt x="25" y="33"/>
                  <a:pt x="25" y="33"/>
                  <a:pt x="25" y="33"/>
                </a:cubicBezTo>
                <a:cubicBezTo>
                  <a:pt x="26" y="32"/>
                  <a:pt x="26" y="32"/>
                  <a:pt x="26" y="32"/>
                </a:cubicBezTo>
                <a:cubicBezTo>
                  <a:pt x="26" y="32"/>
                  <a:pt x="26" y="32"/>
                  <a:pt x="26" y="32"/>
                </a:cubicBezTo>
                <a:cubicBezTo>
                  <a:pt x="25" y="31"/>
                  <a:pt x="25" y="31"/>
                  <a:pt x="25" y="31"/>
                </a:cubicBezTo>
                <a:cubicBezTo>
                  <a:pt x="23" y="28"/>
                  <a:pt x="23" y="28"/>
                  <a:pt x="23" y="28"/>
                </a:cubicBezTo>
                <a:cubicBezTo>
                  <a:pt x="21" y="26"/>
                  <a:pt x="21" y="26"/>
                  <a:pt x="21" y="26"/>
                </a:cubicBezTo>
                <a:cubicBezTo>
                  <a:pt x="20" y="25"/>
                  <a:pt x="20" y="25"/>
                  <a:pt x="20" y="25"/>
                </a:cubicBezTo>
                <a:cubicBezTo>
                  <a:pt x="22" y="24"/>
                  <a:pt x="22" y="24"/>
                  <a:pt x="22" y="24"/>
                </a:cubicBezTo>
                <a:cubicBezTo>
                  <a:pt x="24" y="23"/>
                  <a:pt x="24" y="23"/>
                  <a:pt x="24" y="23"/>
                </a:cubicBezTo>
                <a:cubicBezTo>
                  <a:pt x="26" y="22"/>
                  <a:pt x="26" y="22"/>
                  <a:pt x="26" y="22"/>
                </a:cubicBezTo>
                <a:cubicBezTo>
                  <a:pt x="27" y="21"/>
                  <a:pt x="27" y="21"/>
                  <a:pt x="27" y="21"/>
                </a:cubicBezTo>
                <a:cubicBezTo>
                  <a:pt x="29" y="22"/>
                  <a:pt x="29" y="22"/>
                  <a:pt x="29" y="22"/>
                </a:cubicBezTo>
                <a:cubicBezTo>
                  <a:pt x="29" y="22"/>
                  <a:pt x="29" y="21"/>
                  <a:pt x="29" y="21"/>
                </a:cubicBezTo>
                <a:cubicBezTo>
                  <a:pt x="29" y="20"/>
                  <a:pt x="29" y="18"/>
                  <a:pt x="29" y="18"/>
                </a:cubicBezTo>
                <a:cubicBezTo>
                  <a:pt x="28" y="18"/>
                  <a:pt x="28" y="14"/>
                  <a:pt x="28" y="14"/>
                </a:cubicBezTo>
                <a:cubicBezTo>
                  <a:pt x="28" y="11"/>
                  <a:pt x="28" y="11"/>
                  <a:pt x="28" y="11"/>
                </a:cubicBezTo>
                <a:cubicBezTo>
                  <a:pt x="28" y="10"/>
                  <a:pt x="28" y="10"/>
                  <a:pt x="28" y="10"/>
                </a:cubicBezTo>
                <a:cubicBezTo>
                  <a:pt x="27" y="7"/>
                  <a:pt x="27" y="7"/>
                  <a:pt x="27" y="7"/>
                </a:cubicBezTo>
                <a:cubicBezTo>
                  <a:pt x="27" y="5"/>
                  <a:pt x="27" y="5"/>
                  <a:pt x="27" y="5"/>
                </a:cubicBezTo>
                <a:cubicBezTo>
                  <a:pt x="23" y="3"/>
                  <a:pt x="23" y="3"/>
                  <a:pt x="23" y="3"/>
                </a:cubicBezTo>
                <a:cubicBezTo>
                  <a:pt x="19" y="5"/>
                  <a:pt x="19" y="5"/>
                  <a:pt x="19" y="5"/>
                </a:cubicBezTo>
                <a:cubicBezTo>
                  <a:pt x="19" y="5"/>
                  <a:pt x="18" y="5"/>
                  <a:pt x="17" y="4"/>
                </a:cubicBezTo>
                <a:cubicBezTo>
                  <a:pt x="17" y="4"/>
                  <a:pt x="17" y="2"/>
                  <a:pt x="17" y="2"/>
                </a:cubicBezTo>
                <a:cubicBezTo>
                  <a:pt x="14" y="1"/>
                  <a:pt x="14" y="1"/>
                  <a:pt x="14" y="1"/>
                </a:cubicBezTo>
                <a:cubicBezTo>
                  <a:pt x="14" y="1"/>
                  <a:pt x="14" y="1"/>
                  <a:pt x="14" y="1"/>
                </a:cubicBezTo>
                <a:cubicBezTo>
                  <a:pt x="12" y="0"/>
                  <a:pt x="12" y="0"/>
                  <a:pt x="12" y="0"/>
                </a:cubicBezTo>
                <a:cubicBezTo>
                  <a:pt x="11" y="1"/>
                  <a:pt x="11" y="1"/>
                  <a:pt x="11" y="1"/>
                </a:cubicBezTo>
                <a:cubicBezTo>
                  <a:pt x="11" y="1"/>
                  <a:pt x="11" y="1"/>
                  <a:pt x="11" y="1"/>
                </a:cubicBezTo>
                <a:cubicBezTo>
                  <a:pt x="10" y="5"/>
                  <a:pt x="10" y="5"/>
                  <a:pt x="10" y="5"/>
                </a:cubicBezTo>
                <a:cubicBezTo>
                  <a:pt x="9" y="7"/>
                  <a:pt x="9" y="7"/>
                  <a:pt x="9" y="7"/>
                </a:cubicBezTo>
                <a:cubicBezTo>
                  <a:pt x="7" y="7"/>
                  <a:pt x="7" y="7"/>
                  <a:pt x="7" y="7"/>
                </a:cubicBezTo>
                <a:cubicBezTo>
                  <a:pt x="5" y="7"/>
                  <a:pt x="5" y="7"/>
                  <a:pt x="5" y="7"/>
                </a:cubicBezTo>
                <a:cubicBezTo>
                  <a:pt x="5" y="8"/>
                  <a:pt x="5" y="8"/>
                  <a:pt x="5" y="8"/>
                </a:cubicBezTo>
                <a:lnTo>
                  <a:pt x="5"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1" name="任意多边形 16744"/>
          <p:cNvSpPr/>
          <p:nvPr/>
        </p:nvSpPr>
        <p:spPr>
          <a:xfrm>
            <a:off x="5908669" y="3007479"/>
            <a:ext cx="95312" cy="126504"/>
          </a:xfrm>
          <a:custGeom>
            <a:avLst/>
            <a:gdLst/>
            <a:ahLst/>
            <a:cxnLst/>
            <a:rect l="0" t="0" r="0" b="0"/>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2" name="任意多边形 16745"/>
          <p:cNvSpPr/>
          <p:nvPr/>
        </p:nvSpPr>
        <p:spPr>
          <a:xfrm>
            <a:off x="6354032" y="3494432"/>
            <a:ext cx="171559" cy="168093"/>
          </a:xfrm>
          <a:custGeom>
            <a:avLst/>
            <a:gdLst/>
            <a:ahLst/>
            <a:cxnLst/>
            <a:rect l="0" t="0" r="0" b="0"/>
            <a:pathLst>
              <a:path w="120" h="120">
                <a:moveTo>
                  <a:pt x="120" y="6"/>
                </a:moveTo>
                <a:lnTo>
                  <a:pt x="120" y="0"/>
                </a:lnTo>
                <a:lnTo>
                  <a:pt x="114" y="6"/>
                </a:lnTo>
                <a:lnTo>
                  <a:pt x="96" y="6"/>
                </a:lnTo>
                <a:lnTo>
                  <a:pt x="60" y="6"/>
                </a:lnTo>
                <a:lnTo>
                  <a:pt x="60" y="6"/>
                </a:lnTo>
                <a:lnTo>
                  <a:pt x="42" y="12"/>
                </a:lnTo>
                <a:lnTo>
                  <a:pt x="18" y="18"/>
                </a:lnTo>
                <a:lnTo>
                  <a:pt x="18" y="24"/>
                </a:lnTo>
                <a:lnTo>
                  <a:pt x="12" y="36"/>
                </a:lnTo>
                <a:lnTo>
                  <a:pt x="0" y="48"/>
                </a:lnTo>
                <a:lnTo>
                  <a:pt x="12" y="66"/>
                </a:lnTo>
                <a:lnTo>
                  <a:pt x="36" y="72"/>
                </a:lnTo>
                <a:lnTo>
                  <a:pt x="24" y="84"/>
                </a:lnTo>
                <a:lnTo>
                  <a:pt x="24" y="108"/>
                </a:lnTo>
                <a:lnTo>
                  <a:pt x="48" y="120"/>
                </a:lnTo>
                <a:lnTo>
                  <a:pt x="60" y="108"/>
                </a:lnTo>
                <a:lnTo>
                  <a:pt x="60" y="96"/>
                </a:lnTo>
                <a:lnTo>
                  <a:pt x="84" y="84"/>
                </a:lnTo>
                <a:lnTo>
                  <a:pt x="60" y="60"/>
                </a:lnTo>
                <a:lnTo>
                  <a:pt x="60" y="48"/>
                </a:lnTo>
                <a:lnTo>
                  <a:pt x="48" y="30"/>
                </a:lnTo>
                <a:lnTo>
                  <a:pt x="84" y="24"/>
                </a:lnTo>
                <a:lnTo>
                  <a:pt x="108" y="18"/>
                </a:lnTo>
                <a:lnTo>
                  <a:pt x="108" y="24"/>
                </a:lnTo>
                <a:lnTo>
                  <a:pt x="114" y="18"/>
                </a:lnTo>
                <a:lnTo>
                  <a:pt x="12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3" name="任意多边形 16746"/>
          <p:cNvSpPr/>
          <p:nvPr/>
        </p:nvSpPr>
        <p:spPr>
          <a:xfrm>
            <a:off x="5936395" y="1959058"/>
            <a:ext cx="708768" cy="837003"/>
          </a:xfrm>
          <a:custGeom>
            <a:avLst/>
            <a:gdLst/>
            <a:ahLst/>
            <a:cxnLst/>
            <a:rect l="0" t="0" r="0" b="0"/>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4" name="任意多边形 16747"/>
          <p:cNvSpPr/>
          <p:nvPr/>
        </p:nvSpPr>
        <p:spPr>
          <a:xfrm>
            <a:off x="6106222" y="2121954"/>
            <a:ext cx="350051" cy="809276"/>
          </a:xfrm>
          <a:custGeom>
            <a:avLst/>
            <a:gdLst/>
            <a:ahLst/>
            <a:cxnLst/>
            <a:rect l="0" t="0" r="0" b="0"/>
            <a:pathLst>
              <a:path w="41" h="95">
                <a:moveTo>
                  <a:pt x="41" y="22"/>
                </a:moveTo>
                <a:cubicBezTo>
                  <a:pt x="41" y="21"/>
                  <a:pt x="41" y="21"/>
                  <a:pt x="41" y="21"/>
                </a:cubicBezTo>
                <a:cubicBezTo>
                  <a:pt x="40" y="18"/>
                  <a:pt x="40" y="18"/>
                  <a:pt x="40" y="18"/>
                </a:cubicBezTo>
                <a:cubicBezTo>
                  <a:pt x="40" y="15"/>
                  <a:pt x="40" y="15"/>
                  <a:pt x="40" y="15"/>
                </a:cubicBezTo>
                <a:cubicBezTo>
                  <a:pt x="40" y="11"/>
                  <a:pt x="40" y="11"/>
                  <a:pt x="40" y="11"/>
                </a:cubicBezTo>
                <a:cubicBezTo>
                  <a:pt x="38" y="6"/>
                  <a:pt x="38" y="6"/>
                  <a:pt x="38" y="6"/>
                </a:cubicBezTo>
                <a:cubicBezTo>
                  <a:pt x="37" y="6"/>
                  <a:pt x="37" y="6"/>
                  <a:pt x="37" y="6"/>
                </a:cubicBezTo>
                <a:cubicBezTo>
                  <a:pt x="35" y="5"/>
                  <a:pt x="35" y="5"/>
                  <a:pt x="35" y="5"/>
                </a:cubicBezTo>
                <a:cubicBezTo>
                  <a:pt x="32" y="2"/>
                  <a:pt x="32" y="2"/>
                  <a:pt x="32" y="2"/>
                </a:cubicBezTo>
                <a:cubicBezTo>
                  <a:pt x="31" y="0"/>
                  <a:pt x="31" y="0"/>
                  <a:pt x="31" y="0"/>
                </a:cubicBezTo>
                <a:cubicBezTo>
                  <a:pt x="30" y="0"/>
                  <a:pt x="30" y="0"/>
                  <a:pt x="30" y="0"/>
                </a:cubicBezTo>
                <a:cubicBezTo>
                  <a:pt x="29" y="3"/>
                  <a:pt x="29" y="3"/>
                  <a:pt x="29" y="3"/>
                </a:cubicBezTo>
                <a:cubicBezTo>
                  <a:pt x="29" y="5"/>
                  <a:pt x="29" y="5"/>
                  <a:pt x="29" y="5"/>
                </a:cubicBezTo>
                <a:cubicBezTo>
                  <a:pt x="27" y="5"/>
                  <a:pt x="27" y="5"/>
                  <a:pt x="27" y="5"/>
                </a:cubicBezTo>
                <a:cubicBezTo>
                  <a:pt x="24" y="5"/>
                  <a:pt x="24" y="5"/>
                  <a:pt x="24" y="5"/>
                </a:cubicBezTo>
                <a:cubicBezTo>
                  <a:pt x="22" y="9"/>
                  <a:pt x="22" y="9"/>
                  <a:pt x="22" y="9"/>
                </a:cubicBezTo>
                <a:cubicBezTo>
                  <a:pt x="21" y="9"/>
                  <a:pt x="21" y="9"/>
                  <a:pt x="21" y="9"/>
                </a:cubicBezTo>
                <a:cubicBezTo>
                  <a:pt x="18" y="11"/>
                  <a:pt x="18" y="11"/>
                  <a:pt x="18" y="11"/>
                </a:cubicBezTo>
                <a:cubicBezTo>
                  <a:pt x="17" y="13"/>
                  <a:pt x="17" y="13"/>
                  <a:pt x="17" y="13"/>
                </a:cubicBezTo>
                <a:cubicBezTo>
                  <a:pt x="18" y="16"/>
                  <a:pt x="18" y="16"/>
                  <a:pt x="18" y="16"/>
                </a:cubicBezTo>
                <a:cubicBezTo>
                  <a:pt x="16" y="19"/>
                  <a:pt x="16" y="19"/>
                  <a:pt x="16" y="19"/>
                </a:cubicBezTo>
                <a:cubicBezTo>
                  <a:pt x="14" y="24"/>
                  <a:pt x="14" y="24"/>
                  <a:pt x="14" y="24"/>
                </a:cubicBezTo>
                <a:cubicBezTo>
                  <a:pt x="12" y="25"/>
                  <a:pt x="12" y="25"/>
                  <a:pt x="12" y="25"/>
                </a:cubicBezTo>
                <a:cubicBezTo>
                  <a:pt x="11" y="31"/>
                  <a:pt x="11" y="31"/>
                  <a:pt x="11" y="31"/>
                </a:cubicBezTo>
                <a:cubicBezTo>
                  <a:pt x="9" y="35"/>
                  <a:pt x="9" y="35"/>
                  <a:pt x="9" y="35"/>
                </a:cubicBezTo>
                <a:cubicBezTo>
                  <a:pt x="10" y="37"/>
                  <a:pt x="10" y="37"/>
                  <a:pt x="10" y="37"/>
                </a:cubicBezTo>
                <a:cubicBezTo>
                  <a:pt x="10" y="40"/>
                  <a:pt x="10" y="40"/>
                  <a:pt x="10" y="40"/>
                </a:cubicBezTo>
                <a:cubicBezTo>
                  <a:pt x="6" y="41"/>
                  <a:pt x="6" y="41"/>
                  <a:pt x="6" y="41"/>
                </a:cubicBezTo>
                <a:cubicBezTo>
                  <a:pt x="4" y="43"/>
                  <a:pt x="4" y="43"/>
                  <a:pt x="4" y="43"/>
                </a:cubicBezTo>
                <a:cubicBezTo>
                  <a:pt x="4" y="43"/>
                  <a:pt x="4" y="46"/>
                  <a:pt x="4" y="46"/>
                </a:cubicBezTo>
                <a:cubicBezTo>
                  <a:pt x="4" y="46"/>
                  <a:pt x="3" y="50"/>
                  <a:pt x="3" y="51"/>
                </a:cubicBezTo>
                <a:cubicBezTo>
                  <a:pt x="3" y="51"/>
                  <a:pt x="4" y="56"/>
                  <a:pt x="4" y="56"/>
                </a:cubicBezTo>
                <a:cubicBezTo>
                  <a:pt x="6" y="59"/>
                  <a:pt x="6" y="59"/>
                  <a:pt x="6" y="59"/>
                </a:cubicBezTo>
                <a:cubicBezTo>
                  <a:pt x="4" y="61"/>
                  <a:pt x="4" y="61"/>
                  <a:pt x="4" y="61"/>
                </a:cubicBezTo>
                <a:cubicBezTo>
                  <a:pt x="4" y="63"/>
                  <a:pt x="4" y="63"/>
                  <a:pt x="4" y="63"/>
                </a:cubicBezTo>
                <a:cubicBezTo>
                  <a:pt x="4" y="63"/>
                  <a:pt x="4" y="67"/>
                  <a:pt x="4" y="67"/>
                </a:cubicBezTo>
                <a:cubicBezTo>
                  <a:pt x="4" y="68"/>
                  <a:pt x="3" y="68"/>
                  <a:pt x="3" y="68"/>
                </a:cubicBezTo>
                <a:cubicBezTo>
                  <a:pt x="1" y="73"/>
                  <a:pt x="1" y="73"/>
                  <a:pt x="1" y="73"/>
                </a:cubicBezTo>
                <a:cubicBezTo>
                  <a:pt x="0" y="74"/>
                  <a:pt x="0" y="74"/>
                  <a:pt x="0" y="74"/>
                </a:cubicBezTo>
                <a:cubicBezTo>
                  <a:pt x="2" y="79"/>
                  <a:pt x="2" y="79"/>
                  <a:pt x="2" y="79"/>
                </a:cubicBezTo>
                <a:cubicBezTo>
                  <a:pt x="3" y="83"/>
                  <a:pt x="3" y="83"/>
                  <a:pt x="3" y="83"/>
                </a:cubicBezTo>
                <a:cubicBezTo>
                  <a:pt x="5" y="88"/>
                  <a:pt x="5" y="88"/>
                  <a:pt x="5" y="88"/>
                </a:cubicBezTo>
                <a:cubicBezTo>
                  <a:pt x="5" y="90"/>
                  <a:pt x="5" y="90"/>
                  <a:pt x="5" y="90"/>
                </a:cubicBezTo>
                <a:cubicBezTo>
                  <a:pt x="6" y="93"/>
                  <a:pt x="6" y="93"/>
                  <a:pt x="6" y="93"/>
                </a:cubicBezTo>
                <a:cubicBezTo>
                  <a:pt x="7" y="95"/>
                  <a:pt x="7" y="95"/>
                  <a:pt x="7" y="95"/>
                </a:cubicBezTo>
                <a:cubicBezTo>
                  <a:pt x="10" y="94"/>
                  <a:pt x="10" y="94"/>
                  <a:pt x="10" y="94"/>
                </a:cubicBezTo>
                <a:cubicBezTo>
                  <a:pt x="11" y="92"/>
                  <a:pt x="11" y="92"/>
                  <a:pt x="11" y="92"/>
                </a:cubicBezTo>
                <a:cubicBezTo>
                  <a:pt x="13" y="90"/>
                  <a:pt x="13" y="90"/>
                  <a:pt x="13" y="90"/>
                </a:cubicBezTo>
                <a:cubicBezTo>
                  <a:pt x="16" y="90"/>
                  <a:pt x="16" y="90"/>
                  <a:pt x="16" y="90"/>
                </a:cubicBezTo>
                <a:cubicBezTo>
                  <a:pt x="18" y="86"/>
                  <a:pt x="18" y="86"/>
                  <a:pt x="18" y="86"/>
                </a:cubicBezTo>
                <a:cubicBezTo>
                  <a:pt x="19" y="79"/>
                  <a:pt x="19" y="79"/>
                  <a:pt x="19" y="79"/>
                </a:cubicBezTo>
                <a:cubicBezTo>
                  <a:pt x="19" y="75"/>
                  <a:pt x="19" y="75"/>
                  <a:pt x="19" y="75"/>
                </a:cubicBezTo>
                <a:cubicBezTo>
                  <a:pt x="21" y="74"/>
                  <a:pt x="21" y="74"/>
                  <a:pt x="21" y="74"/>
                </a:cubicBezTo>
                <a:cubicBezTo>
                  <a:pt x="24" y="73"/>
                  <a:pt x="24" y="73"/>
                  <a:pt x="24" y="73"/>
                </a:cubicBezTo>
                <a:cubicBezTo>
                  <a:pt x="24" y="68"/>
                  <a:pt x="24" y="68"/>
                  <a:pt x="24" y="68"/>
                </a:cubicBezTo>
                <a:cubicBezTo>
                  <a:pt x="23" y="65"/>
                  <a:pt x="23" y="65"/>
                  <a:pt x="23" y="65"/>
                </a:cubicBezTo>
                <a:cubicBezTo>
                  <a:pt x="20" y="63"/>
                  <a:pt x="20" y="63"/>
                  <a:pt x="20" y="63"/>
                </a:cubicBezTo>
                <a:cubicBezTo>
                  <a:pt x="21" y="56"/>
                  <a:pt x="21" y="56"/>
                  <a:pt x="21" y="56"/>
                </a:cubicBezTo>
                <a:cubicBezTo>
                  <a:pt x="21" y="51"/>
                  <a:pt x="21" y="51"/>
                  <a:pt x="21" y="51"/>
                </a:cubicBezTo>
                <a:cubicBezTo>
                  <a:pt x="24" y="46"/>
                  <a:pt x="24" y="46"/>
                  <a:pt x="24" y="46"/>
                </a:cubicBezTo>
                <a:cubicBezTo>
                  <a:pt x="27" y="44"/>
                  <a:pt x="27" y="44"/>
                  <a:pt x="27" y="44"/>
                </a:cubicBezTo>
                <a:cubicBezTo>
                  <a:pt x="33" y="40"/>
                  <a:pt x="33" y="40"/>
                  <a:pt x="33" y="40"/>
                </a:cubicBezTo>
                <a:cubicBezTo>
                  <a:pt x="34" y="37"/>
                  <a:pt x="34" y="37"/>
                  <a:pt x="34" y="37"/>
                </a:cubicBezTo>
                <a:cubicBezTo>
                  <a:pt x="33" y="34"/>
                  <a:pt x="33" y="34"/>
                  <a:pt x="33" y="34"/>
                </a:cubicBezTo>
                <a:cubicBezTo>
                  <a:pt x="35" y="31"/>
                  <a:pt x="35" y="31"/>
                  <a:pt x="35" y="31"/>
                </a:cubicBezTo>
                <a:cubicBezTo>
                  <a:pt x="38" y="27"/>
                  <a:pt x="38" y="27"/>
                  <a:pt x="38" y="27"/>
                </a:cubicBezTo>
                <a:cubicBezTo>
                  <a:pt x="41" y="28"/>
                  <a:pt x="41" y="28"/>
                  <a:pt x="41" y="28"/>
                </a:cubicBezTo>
                <a:cubicBezTo>
                  <a:pt x="41" y="27"/>
                  <a:pt x="41" y="27"/>
                  <a:pt x="41" y="27"/>
                </a:cubicBezTo>
                <a:lnTo>
                  <a:pt x="41" y="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5" name="任意多边形 16748"/>
          <p:cNvSpPr/>
          <p:nvPr/>
        </p:nvSpPr>
        <p:spPr>
          <a:xfrm>
            <a:off x="6406019" y="3068132"/>
            <a:ext cx="486952" cy="313659"/>
          </a:xfrm>
          <a:custGeom>
            <a:avLst/>
            <a:gdLst/>
            <a:ahLst/>
            <a:cxnLst/>
            <a:rect l="0" t="0" r="0" b="0"/>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6" name="任意多边形 16749"/>
          <p:cNvSpPr/>
          <p:nvPr/>
        </p:nvSpPr>
        <p:spPr>
          <a:xfrm>
            <a:off x="6686754" y="3068132"/>
            <a:ext cx="60652" cy="32925"/>
          </a:xfrm>
          <a:custGeom>
            <a:avLst/>
            <a:gdLst/>
            <a:ahLst/>
            <a:cxnLst/>
            <a:rect l="0" t="0" r="0" b="0"/>
            <a:pathLst>
              <a:path w="42" h="24">
                <a:moveTo>
                  <a:pt x="36" y="24"/>
                </a:moveTo>
                <a:lnTo>
                  <a:pt x="18" y="0"/>
                </a:lnTo>
                <a:lnTo>
                  <a:pt x="0" y="6"/>
                </a:lnTo>
                <a:lnTo>
                  <a:pt x="42" y="24"/>
                </a:lnTo>
                <a:lnTo>
                  <a:pt x="36"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7" name="任意多边形 16750"/>
          <p:cNvSpPr/>
          <p:nvPr/>
        </p:nvSpPr>
        <p:spPr>
          <a:xfrm>
            <a:off x="6354032" y="3237959"/>
            <a:ext cx="273803" cy="176759"/>
          </a:xfrm>
          <a:custGeom>
            <a:avLst/>
            <a:gdLst/>
            <a:ahLst/>
            <a:cxnLst/>
            <a:rect l="0" t="0" r="0" b="0"/>
            <a:pathLst>
              <a:path w="32" h="21">
                <a:moveTo>
                  <a:pt x="28" y="10"/>
                </a:moveTo>
                <a:cubicBezTo>
                  <a:pt x="28" y="10"/>
                  <a:pt x="31" y="9"/>
                  <a:pt x="31" y="8"/>
                </a:cubicBezTo>
                <a:cubicBezTo>
                  <a:pt x="32" y="6"/>
                  <a:pt x="30" y="4"/>
                  <a:pt x="30" y="4"/>
                </a:cubicBezTo>
                <a:cubicBezTo>
                  <a:pt x="24" y="0"/>
                  <a:pt x="24" y="0"/>
                  <a:pt x="24" y="0"/>
                </a:cubicBezTo>
                <a:cubicBezTo>
                  <a:pt x="18" y="0"/>
                  <a:pt x="18" y="0"/>
                  <a:pt x="18" y="0"/>
                </a:cubicBezTo>
                <a:cubicBezTo>
                  <a:pt x="9" y="1"/>
                  <a:pt x="9" y="1"/>
                  <a:pt x="9" y="1"/>
                </a:cubicBezTo>
                <a:cubicBezTo>
                  <a:pt x="8" y="0"/>
                  <a:pt x="8" y="0"/>
                  <a:pt x="8" y="0"/>
                </a:cubicBezTo>
                <a:cubicBezTo>
                  <a:pt x="5" y="5"/>
                  <a:pt x="5" y="5"/>
                  <a:pt x="5" y="5"/>
                </a:cubicBezTo>
                <a:cubicBezTo>
                  <a:pt x="3" y="9"/>
                  <a:pt x="3" y="9"/>
                  <a:pt x="3" y="9"/>
                </a:cubicBezTo>
                <a:cubicBezTo>
                  <a:pt x="0" y="10"/>
                  <a:pt x="0" y="10"/>
                  <a:pt x="0" y="10"/>
                </a:cubicBezTo>
                <a:cubicBezTo>
                  <a:pt x="0" y="10"/>
                  <a:pt x="0" y="10"/>
                  <a:pt x="0" y="10"/>
                </a:cubicBezTo>
                <a:cubicBezTo>
                  <a:pt x="8" y="19"/>
                  <a:pt x="8" y="19"/>
                  <a:pt x="8" y="19"/>
                </a:cubicBezTo>
                <a:cubicBezTo>
                  <a:pt x="10" y="20"/>
                  <a:pt x="10" y="20"/>
                  <a:pt x="10" y="20"/>
                </a:cubicBezTo>
                <a:cubicBezTo>
                  <a:pt x="16" y="20"/>
                  <a:pt x="16" y="20"/>
                  <a:pt x="16" y="20"/>
                </a:cubicBezTo>
                <a:cubicBezTo>
                  <a:pt x="21" y="19"/>
                  <a:pt x="21" y="19"/>
                  <a:pt x="21" y="19"/>
                </a:cubicBezTo>
                <a:cubicBezTo>
                  <a:pt x="27" y="21"/>
                  <a:pt x="27" y="21"/>
                  <a:pt x="27" y="21"/>
                </a:cubicBezTo>
                <a:cubicBezTo>
                  <a:pt x="28" y="15"/>
                  <a:pt x="28" y="15"/>
                  <a:pt x="28" y="15"/>
                </a:cubicBezTo>
                <a:cubicBezTo>
                  <a:pt x="30" y="14"/>
                  <a:pt x="30" y="14"/>
                  <a:pt x="30" y="14"/>
                </a:cubicBezTo>
                <a:cubicBezTo>
                  <a:pt x="27" y="13"/>
                  <a:pt x="27" y="13"/>
                  <a:pt x="27" y="13"/>
                </a:cubicBezTo>
                <a:lnTo>
                  <a:pt x="28"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8" name="任意多边形 16751"/>
          <p:cNvSpPr/>
          <p:nvPr/>
        </p:nvSpPr>
        <p:spPr>
          <a:xfrm>
            <a:off x="6354032" y="3324605"/>
            <a:ext cx="67584" cy="76249"/>
          </a:xfrm>
          <a:custGeom>
            <a:avLst/>
            <a:gdLst/>
            <a:ahLst/>
            <a:cxnLst/>
            <a:rect l="0" t="0" r="0" b="0"/>
            <a:pathLst>
              <a:path w="48" h="54">
                <a:moveTo>
                  <a:pt x="42" y="42"/>
                </a:moveTo>
                <a:lnTo>
                  <a:pt x="48" y="54"/>
                </a:lnTo>
                <a:lnTo>
                  <a:pt x="0" y="0"/>
                </a:lnTo>
                <a:lnTo>
                  <a:pt x="12" y="18"/>
                </a:lnTo>
                <a:lnTo>
                  <a:pt x="42"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9" name="任意多边形 16752"/>
          <p:cNvSpPr/>
          <p:nvPr/>
        </p:nvSpPr>
        <p:spPr>
          <a:xfrm>
            <a:off x="6132217" y="3128784"/>
            <a:ext cx="187156" cy="102243"/>
          </a:xfrm>
          <a:custGeom>
            <a:avLst/>
            <a:gdLst/>
            <a:ahLst/>
            <a:cxnLst/>
            <a:rect l="0" t="0" r="0" b="0"/>
            <a:pathLst>
              <a:path w="22" h="12">
                <a:moveTo>
                  <a:pt x="10" y="10"/>
                </a:moveTo>
                <a:cubicBezTo>
                  <a:pt x="14" y="11"/>
                  <a:pt x="14" y="11"/>
                  <a:pt x="14" y="11"/>
                </a:cubicBezTo>
                <a:cubicBezTo>
                  <a:pt x="15" y="11"/>
                  <a:pt x="15" y="11"/>
                  <a:pt x="15" y="11"/>
                </a:cubicBezTo>
                <a:cubicBezTo>
                  <a:pt x="15" y="11"/>
                  <a:pt x="15" y="11"/>
                  <a:pt x="15" y="11"/>
                </a:cubicBezTo>
                <a:cubicBezTo>
                  <a:pt x="15" y="12"/>
                  <a:pt x="15" y="12"/>
                  <a:pt x="15" y="12"/>
                </a:cubicBezTo>
                <a:cubicBezTo>
                  <a:pt x="19" y="10"/>
                  <a:pt x="19" y="10"/>
                  <a:pt x="19" y="10"/>
                </a:cubicBezTo>
                <a:cubicBezTo>
                  <a:pt x="20" y="8"/>
                  <a:pt x="20" y="8"/>
                  <a:pt x="20" y="8"/>
                </a:cubicBezTo>
                <a:cubicBezTo>
                  <a:pt x="22" y="6"/>
                  <a:pt x="22" y="6"/>
                  <a:pt x="22" y="6"/>
                </a:cubicBezTo>
                <a:cubicBezTo>
                  <a:pt x="17" y="4"/>
                  <a:pt x="17" y="4"/>
                  <a:pt x="17" y="4"/>
                </a:cubicBezTo>
                <a:cubicBezTo>
                  <a:pt x="13" y="2"/>
                  <a:pt x="13" y="2"/>
                  <a:pt x="13" y="2"/>
                </a:cubicBezTo>
                <a:cubicBezTo>
                  <a:pt x="9" y="0"/>
                  <a:pt x="9" y="0"/>
                  <a:pt x="9" y="0"/>
                </a:cubicBezTo>
                <a:cubicBezTo>
                  <a:pt x="9" y="0"/>
                  <a:pt x="9" y="1"/>
                  <a:pt x="9" y="1"/>
                </a:cubicBezTo>
                <a:cubicBezTo>
                  <a:pt x="7" y="0"/>
                  <a:pt x="7" y="0"/>
                  <a:pt x="7" y="0"/>
                </a:cubicBezTo>
                <a:cubicBezTo>
                  <a:pt x="6" y="1"/>
                  <a:pt x="6" y="1"/>
                  <a:pt x="6" y="1"/>
                </a:cubicBezTo>
                <a:cubicBezTo>
                  <a:pt x="4" y="2"/>
                  <a:pt x="4" y="2"/>
                  <a:pt x="4" y="2"/>
                </a:cubicBezTo>
                <a:cubicBezTo>
                  <a:pt x="2" y="3"/>
                  <a:pt x="2" y="3"/>
                  <a:pt x="2" y="3"/>
                </a:cubicBezTo>
                <a:cubicBezTo>
                  <a:pt x="0" y="4"/>
                  <a:pt x="0" y="4"/>
                  <a:pt x="0" y="4"/>
                </a:cubicBezTo>
                <a:cubicBezTo>
                  <a:pt x="1" y="5"/>
                  <a:pt x="1" y="5"/>
                  <a:pt x="1" y="5"/>
                </a:cubicBezTo>
                <a:cubicBezTo>
                  <a:pt x="3" y="7"/>
                  <a:pt x="3" y="7"/>
                  <a:pt x="3" y="7"/>
                </a:cubicBezTo>
                <a:cubicBezTo>
                  <a:pt x="5" y="10"/>
                  <a:pt x="5" y="10"/>
                  <a:pt x="5" y="10"/>
                </a:cubicBezTo>
                <a:cubicBezTo>
                  <a:pt x="6" y="11"/>
                  <a:pt x="6" y="11"/>
                  <a:pt x="6" y="11"/>
                </a:cubicBezTo>
                <a:cubicBezTo>
                  <a:pt x="6" y="11"/>
                  <a:pt x="6" y="11"/>
                  <a:pt x="6" y="11"/>
                </a:cubicBezTo>
                <a:cubicBezTo>
                  <a:pt x="9" y="11"/>
                  <a:pt x="9" y="11"/>
                  <a:pt x="9" y="11"/>
                </a:cubicBezTo>
                <a:lnTo>
                  <a:pt x="10"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0" name="任意多边形 16753"/>
          <p:cNvSpPr/>
          <p:nvPr/>
        </p:nvSpPr>
        <p:spPr>
          <a:xfrm>
            <a:off x="6243124" y="3231027"/>
            <a:ext cx="178491" cy="98776"/>
          </a:xfrm>
          <a:custGeom>
            <a:avLst/>
            <a:gdLst/>
            <a:ahLst/>
            <a:cxnLst/>
            <a:rect l="0" t="0" r="0" b="0"/>
            <a:pathLst>
              <a:path w="21" h="12">
                <a:moveTo>
                  <a:pt x="15" y="0"/>
                </a:moveTo>
                <a:cubicBezTo>
                  <a:pt x="13" y="1"/>
                  <a:pt x="13" y="1"/>
                  <a:pt x="13" y="1"/>
                </a:cubicBezTo>
                <a:cubicBezTo>
                  <a:pt x="9" y="2"/>
                  <a:pt x="9" y="2"/>
                  <a:pt x="9" y="2"/>
                </a:cubicBezTo>
                <a:cubicBezTo>
                  <a:pt x="6" y="3"/>
                  <a:pt x="6" y="3"/>
                  <a:pt x="6" y="3"/>
                </a:cubicBezTo>
                <a:cubicBezTo>
                  <a:pt x="4" y="3"/>
                  <a:pt x="4" y="3"/>
                  <a:pt x="4" y="3"/>
                </a:cubicBezTo>
                <a:cubicBezTo>
                  <a:pt x="3" y="2"/>
                  <a:pt x="3" y="2"/>
                  <a:pt x="3" y="2"/>
                </a:cubicBezTo>
                <a:cubicBezTo>
                  <a:pt x="2" y="4"/>
                  <a:pt x="2" y="4"/>
                  <a:pt x="2" y="4"/>
                </a:cubicBezTo>
                <a:cubicBezTo>
                  <a:pt x="1" y="7"/>
                  <a:pt x="1" y="7"/>
                  <a:pt x="1" y="7"/>
                </a:cubicBezTo>
                <a:cubicBezTo>
                  <a:pt x="0" y="7"/>
                  <a:pt x="0" y="7"/>
                  <a:pt x="0" y="7"/>
                </a:cubicBezTo>
                <a:cubicBezTo>
                  <a:pt x="1" y="9"/>
                  <a:pt x="1" y="9"/>
                  <a:pt x="1" y="9"/>
                </a:cubicBezTo>
                <a:cubicBezTo>
                  <a:pt x="4" y="11"/>
                  <a:pt x="4" y="11"/>
                  <a:pt x="4" y="11"/>
                </a:cubicBezTo>
                <a:cubicBezTo>
                  <a:pt x="4" y="11"/>
                  <a:pt x="7" y="12"/>
                  <a:pt x="8" y="12"/>
                </a:cubicBezTo>
                <a:cubicBezTo>
                  <a:pt x="8" y="12"/>
                  <a:pt x="9" y="12"/>
                  <a:pt x="9" y="12"/>
                </a:cubicBezTo>
                <a:cubicBezTo>
                  <a:pt x="11" y="12"/>
                  <a:pt x="12" y="12"/>
                  <a:pt x="13" y="11"/>
                </a:cubicBezTo>
                <a:cubicBezTo>
                  <a:pt x="13" y="11"/>
                  <a:pt x="13" y="11"/>
                  <a:pt x="13" y="11"/>
                </a:cubicBezTo>
                <a:cubicBezTo>
                  <a:pt x="16" y="10"/>
                  <a:pt x="16" y="10"/>
                  <a:pt x="16" y="10"/>
                </a:cubicBezTo>
                <a:cubicBezTo>
                  <a:pt x="18" y="6"/>
                  <a:pt x="18" y="6"/>
                  <a:pt x="18" y="6"/>
                </a:cubicBezTo>
                <a:cubicBezTo>
                  <a:pt x="21" y="1"/>
                  <a:pt x="21" y="1"/>
                  <a:pt x="21" y="1"/>
                </a:cubicBezTo>
                <a:cubicBezTo>
                  <a:pt x="20" y="0"/>
                  <a:pt x="20" y="0"/>
                  <a:pt x="20" y="0"/>
                </a:cubicBezTo>
                <a:cubicBezTo>
                  <a:pt x="18" y="0"/>
                  <a:pt x="18" y="0"/>
                  <a:pt x="18" y="0"/>
                </a:cubicBezTo>
                <a:lnTo>
                  <a:pt x="15"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1" name="任意多边形 16754"/>
          <p:cNvSpPr/>
          <p:nvPr/>
        </p:nvSpPr>
        <p:spPr>
          <a:xfrm>
            <a:off x="6260453" y="3179039"/>
            <a:ext cx="152498" cy="76249"/>
          </a:xfrm>
          <a:custGeom>
            <a:avLst/>
            <a:gdLst/>
            <a:ahLst/>
            <a:cxnLst/>
            <a:rect l="0" t="0" r="0" b="0"/>
            <a:pathLst>
              <a:path w="108" h="54">
                <a:moveTo>
                  <a:pt x="66" y="12"/>
                </a:moveTo>
                <a:lnTo>
                  <a:pt x="42" y="0"/>
                </a:lnTo>
                <a:lnTo>
                  <a:pt x="42" y="0"/>
                </a:lnTo>
                <a:lnTo>
                  <a:pt x="30" y="12"/>
                </a:lnTo>
                <a:lnTo>
                  <a:pt x="24" y="24"/>
                </a:lnTo>
                <a:lnTo>
                  <a:pt x="0" y="36"/>
                </a:lnTo>
                <a:lnTo>
                  <a:pt x="6" y="48"/>
                </a:lnTo>
                <a:lnTo>
                  <a:pt x="6" y="48"/>
                </a:lnTo>
                <a:lnTo>
                  <a:pt x="12" y="54"/>
                </a:lnTo>
                <a:lnTo>
                  <a:pt x="24" y="54"/>
                </a:lnTo>
                <a:lnTo>
                  <a:pt x="42" y="48"/>
                </a:lnTo>
                <a:lnTo>
                  <a:pt x="66" y="42"/>
                </a:lnTo>
                <a:lnTo>
                  <a:pt x="78" y="36"/>
                </a:lnTo>
                <a:lnTo>
                  <a:pt x="96" y="36"/>
                </a:lnTo>
                <a:lnTo>
                  <a:pt x="108" y="36"/>
                </a:lnTo>
                <a:lnTo>
                  <a:pt x="102" y="30"/>
                </a:lnTo>
                <a:lnTo>
                  <a:pt x="102" y="12"/>
                </a:lnTo>
                <a:lnTo>
                  <a:pt x="90" y="12"/>
                </a:lnTo>
                <a:lnTo>
                  <a:pt x="66"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2" name="任意多边形 16755"/>
          <p:cNvSpPr/>
          <p:nvPr/>
        </p:nvSpPr>
        <p:spPr>
          <a:xfrm>
            <a:off x="6421615" y="3400854"/>
            <a:ext cx="190622" cy="162895"/>
          </a:xfrm>
          <a:custGeom>
            <a:avLst/>
            <a:gdLst/>
            <a:ahLst/>
            <a:cxnLst/>
            <a:rect l="0" t="0" r="0" b="0"/>
            <a:pathLst>
              <a:path w="132" h="115">
                <a:moveTo>
                  <a:pt x="48" y="6"/>
                </a:moveTo>
                <a:lnTo>
                  <a:pt x="12" y="6"/>
                </a:lnTo>
                <a:lnTo>
                  <a:pt x="0" y="0"/>
                </a:lnTo>
                <a:lnTo>
                  <a:pt x="0" y="12"/>
                </a:lnTo>
                <a:lnTo>
                  <a:pt x="6" y="30"/>
                </a:lnTo>
                <a:lnTo>
                  <a:pt x="0" y="48"/>
                </a:lnTo>
                <a:lnTo>
                  <a:pt x="6" y="61"/>
                </a:lnTo>
                <a:lnTo>
                  <a:pt x="12" y="73"/>
                </a:lnTo>
                <a:lnTo>
                  <a:pt x="12" y="73"/>
                </a:lnTo>
                <a:lnTo>
                  <a:pt x="48" y="73"/>
                </a:lnTo>
                <a:lnTo>
                  <a:pt x="66" y="73"/>
                </a:lnTo>
                <a:lnTo>
                  <a:pt x="72" y="67"/>
                </a:lnTo>
                <a:lnTo>
                  <a:pt x="72" y="73"/>
                </a:lnTo>
                <a:lnTo>
                  <a:pt x="66" y="85"/>
                </a:lnTo>
                <a:lnTo>
                  <a:pt x="60" y="91"/>
                </a:lnTo>
                <a:lnTo>
                  <a:pt x="66" y="115"/>
                </a:lnTo>
                <a:lnTo>
                  <a:pt x="90" y="97"/>
                </a:lnTo>
                <a:lnTo>
                  <a:pt x="114" y="97"/>
                </a:lnTo>
                <a:lnTo>
                  <a:pt x="126" y="79"/>
                </a:lnTo>
                <a:lnTo>
                  <a:pt x="132" y="79"/>
                </a:lnTo>
                <a:lnTo>
                  <a:pt x="96" y="67"/>
                </a:lnTo>
                <a:lnTo>
                  <a:pt x="90" y="36"/>
                </a:lnTo>
                <a:lnTo>
                  <a:pt x="114" y="12"/>
                </a:lnTo>
                <a:lnTo>
                  <a:pt x="114" y="12"/>
                </a:lnTo>
                <a:lnTo>
                  <a:pt x="78" y="0"/>
                </a:lnTo>
                <a:lnTo>
                  <a:pt x="48"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3" name="任意多边形 16756"/>
          <p:cNvSpPr/>
          <p:nvPr/>
        </p:nvSpPr>
        <p:spPr>
          <a:xfrm>
            <a:off x="6302044" y="3324605"/>
            <a:ext cx="138634" cy="239144"/>
          </a:xfrm>
          <a:custGeom>
            <a:avLst/>
            <a:gdLst/>
            <a:ahLst/>
            <a:cxnLst/>
            <a:rect l="0" t="0" r="0" b="0"/>
            <a:pathLst>
              <a:path w="16" h="28">
                <a:moveTo>
                  <a:pt x="9" y="24"/>
                </a:moveTo>
                <a:cubicBezTo>
                  <a:pt x="9" y="23"/>
                  <a:pt x="9" y="23"/>
                  <a:pt x="9" y="23"/>
                </a:cubicBezTo>
                <a:cubicBezTo>
                  <a:pt x="13" y="22"/>
                  <a:pt x="13" y="22"/>
                  <a:pt x="13" y="22"/>
                </a:cubicBezTo>
                <a:cubicBezTo>
                  <a:pt x="16" y="21"/>
                  <a:pt x="16" y="21"/>
                  <a:pt x="16" y="21"/>
                </a:cubicBezTo>
                <a:cubicBezTo>
                  <a:pt x="15" y="19"/>
                  <a:pt x="15" y="19"/>
                  <a:pt x="15" y="19"/>
                </a:cubicBezTo>
                <a:cubicBezTo>
                  <a:pt x="14" y="17"/>
                  <a:pt x="14" y="17"/>
                  <a:pt x="14" y="17"/>
                </a:cubicBezTo>
                <a:cubicBezTo>
                  <a:pt x="15" y="14"/>
                  <a:pt x="15" y="14"/>
                  <a:pt x="15" y="14"/>
                </a:cubicBezTo>
                <a:cubicBezTo>
                  <a:pt x="14" y="11"/>
                  <a:pt x="14" y="11"/>
                  <a:pt x="14" y="11"/>
                </a:cubicBezTo>
                <a:cubicBezTo>
                  <a:pt x="14" y="9"/>
                  <a:pt x="14" y="9"/>
                  <a:pt x="14" y="9"/>
                </a:cubicBezTo>
                <a:cubicBezTo>
                  <a:pt x="13" y="7"/>
                  <a:pt x="13" y="7"/>
                  <a:pt x="13" y="7"/>
                </a:cubicBezTo>
                <a:cubicBezTo>
                  <a:pt x="8" y="3"/>
                  <a:pt x="8" y="3"/>
                  <a:pt x="8" y="3"/>
                </a:cubicBezTo>
                <a:cubicBezTo>
                  <a:pt x="6" y="0"/>
                  <a:pt x="6" y="0"/>
                  <a:pt x="6" y="0"/>
                </a:cubicBezTo>
                <a:cubicBezTo>
                  <a:pt x="5" y="1"/>
                  <a:pt x="4" y="1"/>
                  <a:pt x="2" y="1"/>
                </a:cubicBezTo>
                <a:cubicBezTo>
                  <a:pt x="2" y="2"/>
                  <a:pt x="2" y="2"/>
                  <a:pt x="2" y="2"/>
                </a:cubicBezTo>
                <a:cubicBezTo>
                  <a:pt x="3" y="4"/>
                  <a:pt x="3" y="4"/>
                  <a:pt x="3" y="4"/>
                </a:cubicBezTo>
                <a:cubicBezTo>
                  <a:pt x="3" y="6"/>
                  <a:pt x="3" y="6"/>
                  <a:pt x="3" y="6"/>
                </a:cubicBezTo>
                <a:cubicBezTo>
                  <a:pt x="4" y="9"/>
                  <a:pt x="4" y="9"/>
                  <a:pt x="4" y="9"/>
                </a:cubicBezTo>
                <a:cubicBezTo>
                  <a:pt x="1" y="13"/>
                  <a:pt x="1" y="13"/>
                  <a:pt x="1" y="13"/>
                </a:cubicBezTo>
                <a:cubicBezTo>
                  <a:pt x="0" y="18"/>
                  <a:pt x="0" y="18"/>
                  <a:pt x="0" y="18"/>
                </a:cubicBezTo>
                <a:cubicBezTo>
                  <a:pt x="4" y="21"/>
                  <a:pt x="4" y="21"/>
                  <a:pt x="4" y="21"/>
                </a:cubicBezTo>
                <a:cubicBezTo>
                  <a:pt x="4" y="24"/>
                  <a:pt x="4" y="24"/>
                  <a:pt x="4" y="24"/>
                </a:cubicBezTo>
                <a:cubicBezTo>
                  <a:pt x="6" y="28"/>
                  <a:pt x="6" y="28"/>
                  <a:pt x="6" y="28"/>
                </a:cubicBezTo>
                <a:cubicBezTo>
                  <a:pt x="8" y="26"/>
                  <a:pt x="8" y="26"/>
                  <a:pt x="8" y="26"/>
                </a:cubicBezTo>
                <a:lnTo>
                  <a:pt x="9"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4" name="任意多边形 16757"/>
          <p:cNvSpPr/>
          <p:nvPr/>
        </p:nvSpPr>
        <p:spPr>
          <a:xfrm>
            <a:off x="6173807" y="3288213"/>
            <a:ext cx="161162" cy="187156"/>
          </a:xfrm>
          <a:custGeom>
            <a:avLst/>
            <a:gdLst/>
            <a:ahLst/>
            <a:cxnLst/>
            <a:rect l="0" t="0" r="0" b="0"/>
            <a:pathLst>
              <a:path w="19" h="22">
                <a:moveTo>
                  <a:pt x="19" y="13"/>
                </a:moveTo>
                <a:cubicBezTo>
                  <a:pt x="18" y="10"/>
                  <a:pt x="18" y="10"/>
                  <a:pt x="18" y="10"/>
                </a:cubicBezTo>
                <a:cubicBezTo>
                  <a:pt x="18" y="8"/>
                  <a:pt x="18" y="8"/>
                  <a:pt x="18" y="8"/>
                </a:cubicBezTo>
                <a:cubicBezTo>
                  <a:pt x="17" y="6"/>
                  <a:pt x="17" y="6"/>
                  <a:pt x="17" y="6"/>
                </a:cubicBezTo>
                <a:cubicBezTo>
                  <a:pt x="17" y="5"/>
                  <a:pt x="17" y="5"/>
                  <a:pt x="17" y="5"/>
                </a:cubicBezTo>
                <a:cubicBezTo>
                  <a:pt x="17" y="5"/>
                  <a:pt x="16" y="5"/>
                  <a:pt x="16" y="5"/>
                </a:cubicBezTo>
                <a:cubicBezTo>
                  <a:pt x="15" y="5"/>
                  <a:pt x="12" y="4"/>
                  <a:pt x="12" y="4"/>
                </a:cubicBezTo>
                <a:cubicBezTo>
                  <a:pt x="9" y="2"/>
                  <a:pt x="9" y="2"/>
                  <a:pt x="9" y="2"/>
                </a:cubicBezTo>
                <a:cubicBezTo>
                  <a:pt x="8" y="0"/>
                  <a:pt x="8" y="0"/>
                  <a:pt x="8" y="0"/>
                </a:cubicBezTo>
                <a:cubicBezTo>
                  <a:pt x="5" y="2"/>
                  <a:pt x="5" y="2"/>
                  <a:pt x="5" y="2"/>
                </a:cubicBezTo>
                <a:cubicBezTo>
                  <a:pt x="1" y="2"/>
                  <a:pt x="1" y="2"/>
                  <a:pt x="1" y="2"/>
                </a:cubicBezTo>
                <a:cubicBezTo>
                  <a:pt x="0" y="2"/>
                  <a:pt x="0" y="2"/>
                  <a:pt x="0" y="2"/>
                </a:cubicBezTo>
                <a:cubicBezTo>
                  <a:pt x="0" y="5"/>
                  <a:pt x="0" y="5"/>
                  <a:pt x="0" y="5"/>
                </a:cubicBezTo>
                <a:cubicBezTo>
                  <a:pt x="0" y="7"/>
                  <a:pt x="0" y="7"/>
                  <a:pt x="0" y="7"/>
                </a:cubicBezTo>
                <a:cubicBezTo>
                  <a:pt x="2" y="7"/>
                  <a:pt x="2" y="7"/>
                  <a:pt x="2" y="7"/>
                </a:cubicBezTo>
                <a:cubicBezTo>
                  <a:pt x="6" y="12"/>
                  <a:pt x="6" y="12"/>
                  <a:pt x="6" y="12"/>
                </a:cubicBezTo>
                <a:cubicBezTo>
                  <a:pt x="8" y="17"/>
                  <a:pt x="8" y="17"/>
                  <a:pt x="8" y="17"/>
                </a:cubicBezTo>
                <a:cubicBezTo>
                  <a:pt x="15" y="22"/>
                  <a:pt x="15" y="22"/>
                  <a:pt x="15" y="22"/>
                </a:cubicBezTo>
                <a:cubicBezTo>
                  <a:pt x="16" y="17"/>
                  <a:pt x="16" y="17"/>
                  <a:pt x="16" y="17"/>
                </a:cubicBezTo>
                <a:lnTo>
                  <a:pt x="19" y="1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5" name="任意多边形 16758"/>
          <p:cNvSpPr/>
          <p:nvPr/>
        </p:nvSpPr>
        <p:spPr>
          <a:xfrm>
            <a:off x="6345366" y="2931230"/>
            <a:ext cx="84914" cy="51988"/>
          </a:xfrm>
          <a:custGeom>
            <a:avLst/>
            <a:gdLst/>
            <a:ahLst/>
            <a:cxnLst/>
            <a:rect l="0" t="0" r="0" b="0"/>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6" name="任意多边形 16759"/>
          <p:cNvSpPr/>
          <p:nvPr/>
        </p:nvSpPr>
        <p:spPr>
          <a:xfrm>
            <a:off x="6191136" y="2957224"/>
            <a:ext cx="265137" cy="237410"/>
          </a:xfrm>
          <a:custGeom>
            <a:avLst/>
            <a:gdLst/>
            <a:ahLst/>
            <a:cxnLst/>
            <a:rect l="0" t="0" r="0" b="0"/>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7" name="任意多边形 16760"/>
          <p:cNvSpPr/>
          <p:nvPr/>
        </p:nvSpPr>
        <p:spPr>
          <a:xfrm>
            <a:off x="5976253" y="3263952"/>
            <a:ext cx="119571" cy="65851"/>
          </a:xfrm>
          <a:custGeom>
            <a:avLst/>
            <a:gdLst/>
            <a:ahLst/>
            <a:cxnLst/>
            <a:rect l="0" t="0" r="0" b="0"/>
            <a:pathLst>
              <a:path w="84" h="48">
                <a:moveTo>
                  <a:pt x="66" y="12"/>
                </a:moveTo>
                <a:lnTo>
                  <a:pt x="60" y="6"/>
                </a:lnTo>
                <a:lnTo>
                  <a:pt x="48" y="0"/>
                </a:lnTo>
                <a:lnTo>
                  <a:pt x="30" y="6"/>
                </a:lnTo>
                <a:lnTo>
                  <a:pt x="24" y="0"/>
                </a:lnTo>
                <a:lnTo>
                  <a:pt x="24" y="0"/>
                </a:lnTo>
                <a:lnTo>
                  <a:pt x="18" y="6"/>
                </a:lnTo>
                <a:lnTo>
                  <a:pt x="0" y="24"/>
                </a:lnTo>
                <a:lnTo>
                  <a:pt x="0" y="36"/>
                </a:lnTo>
                <a:lnTo>
                  <a:pt x="12" y="36"/>
                </a:lnTo>
                <a:lnTo>
                  <a:pt x="18" y="48"/>
                </a:lnTo>
                <a:lnTo>
                  <a:pt x="18" y="48"/>
                </a:lnTo>
                <a:lnTo>
                  <a:pt x="24" y="48"/>
                </a:lnTo>
                <a:lnTo>
                  <a:pt x="42" y="36"/>
                </a:lnTo>
                <a:lnTo>
                  <a:pt x="48" y="42"/>
                </a:lnTo>
                <a:lnTo>
                  <a:pt x="66" y="36"/>
                </a:lnTo>
                <a:lnTo>
                  <a:pt x="78" y="30"/>
                </a:lnTo>
                <a:lnTo>
                  <a:pt x="84" y="30"/>
                </a:lnTo>
                <a:lnTo>
                  <a:pt x="78" y="24"/>
                </a:lnTo>
                <a:lnTo>
                  <a:pt x="66"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8" name="任意多边形 16761"/>
          <p:cNvSpPr/>
          <p:nvPr/>
        </p:nvSpPr>
        <p:spPr>
          <a:xfrm>
            <a:off x="6028241" y="2820323"/>
            <a:ext cx="77981" cy="136902"/>
          </a:xfrm>
          <a:custGeom>
            <a:avLst/>
            <a:gdLst/>
            <a:ahLst/>
            <a:cxnLst/>
            <a:rect l="0" t="0" r="0" b="0"/>
            <a:pathLst>
              <a:path w="9" h="16">
                <a:moveTo>
                  <a:pt x="6" y="16"/>
                </a:moveTo>
                <a:cubicBezTo>
                  <a:pt x="5" y="15"/>
                  <a:pt x="5" y="14"/>
                  <a:pt x="5" y="13"/>
                </a:cubicBezTo>
                <a:cubicBezTo>
                  <a:pt x="5" y="11"/>
                  <a:pt x="6" y="9"/>
                  <a:pt x="6" y="9"/>
                </a:cubicBezTo>
                <a:cubicBezTo>
                  <a:pt x="8" y="9"/>
                  <a:pt x="8" y="9"/>
                  <a:pt x="8" y="9"/>
                </a:cubicBezTo>
                <a:cubicBezTo>
                  <a:pt x="9" y="7"/>
                  <a:pt x="9" y="7"/>
                  <a:pt x="9" y="7"/>
                </a:cubicBezTo>
                <a:cubicBezTo>
                  <a:pt x="7" y="6"/>
                  <a:pt x="7" y="6"/>
                  <a:pt x="7" y="6"/>
                </a:cubicBezTo>
                <a:cubicBezTo>
                  <a:pt x="7" y="4"/>
                  <a:pt x="7" y="4"/>
                  <a:pt x="7" y="4"/>
                </a:cubicBezTo>
                <a:cubicBezTo>
                  <a:pt x="7" y="0"/>
                  <a:pt x="7" y="0"/>
                  <a:pt x="7" y="0"/>
                </a:cubicBezTo>
                <a:cubicBezTo>
                  <a:pt x="4" y="2"/>
                  <a:pt x="4" y="2"/>
                  <a:pt x="4" y="2"/>
                </a:cubicBezTo>
                <a:cubicBezTo>
                  <a:pt x="1" y="3"/>
                  <a:pt x="1" y="3"/>
                  <a:pt x="1" y="3"/>
                </a:cubicBezTo>
                <a:cubicBezTo>
                  <a:pt x="0" y="7"/>
                  <a:pt x="0" y="7"/>
                  <a:pt x="0" y="7"/>
                </a:cubicBezTo>
                <a:cubicBezTo>
                  <a:pt x="0" y="11"/>
                  <a:pt x="0" y="11"/>
                  <a:pt x="0" y="11"/>
                </a:cubicBezTo>
                <a:cubicBezTo>
                  <a:pt x="2" y="12"/>
                  <a:pt x="2" y="12"/>
                  <a:pt x="2" y="12"/>
                </a:cubicBezTo>
                <a:cubicBezTo>
                  <a:pt x="3" y="16"/>
                  <a:pt x="3" y="16"/>
                  <a:pt x="3" y="16"/>
                </a:cubicBezTo>
                <a:cubicBezTo>
                  <a:pt x="4" y="15"/>
                  <a:pt x="4" y="15"/>
                  <a:pt x="4" y="15"/>
                </a:cubicBezTo>
                <a:lnTo>
                  <a:pt x="6" y="1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9" name="任意多边形 16762"/>
          <p:cNvSpPr/>
          <p:nvPr/>
        </p:nvSpPr>
        <p:spPr>
          <a:xfrm>
            <a:off x="5882675" y="3101057"/>
            <a:ext cx="93578" cy="84914"/>
          </a:xfrm>
          <a:custGeom>
            <a:avLst/>
            <a:gdLst/>
            <a:ahLst/>
            <a:cxnLst/>
            <a:rect l="0" t="0" r="0" b="0"/>
            <a:pathLst>
              <a:path w="66" h="60">
                <a:moveTo>
                  <a:pt x="18" y="30"/>
                </a:moveTo>
                <a:lnTo>
                  <a:pt x="24" y="42"/>
                </a:lnTo>
                <a:lnTo>
                  <a:pt x="36" y="48"/>
                </a:lnTo>
                <a:lnTo>
                  <a:pt x="48" y="54"/>
                </a:lnTo>
                <a:lnTo>
                  <a:pt x="54" y="60"/>
                </a:lnTo>
                <a:lnTo>
                  <a:pt x="60" y="48"/>
                </a:lnTo>
                <a:lnTo>
                  <a:pt x="66" y="36"/>
                </a:lnTo>
                <a:lnTo>
                  <a:pt x="60" y="24"/>
                </a:lnTo>
                <a:lnTo>
                  <a:pt x="60" y="24"/>
                </a:lnTo>
                <a:lnTo>
                  <a:pt x="54" y="18"/>
                </a:lnTo>
                <a:lnTo>
                  <a:pt x="48" y="12"/>
                </a:lnTo>
                <a:lnTo>
                  <a:pt x="36" y="6"/>
                </a:lnTo>
                <a:lnTo>
                  <a:pt x="24" y="6"/>
                </a:lnTo>
                <a:lnTo>
                  <a:pt x="18" y="0"/>
                </a:lnTo>
                <a:lnTo>
                  <a:pt x="6" y="6"/>
                </a:lnTo>
                <a:lnTo>
                  <a:pt x="0" y="12"/>
                </a:lnTo>
                <a:lnTo>
                  <a:pt x="6" y="24"/>
                </a:lnTo>
                <a:lnTo>
                  <a:pt x="18" y="3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0" name="任意多边形 16763"/>
          <p:cNvSpPr/>
          <p:nvPr/>
        </p:nvSpPr>
        <p:spPr>
          <a:xfrm>
            <a:off x="5813358" y="4073230"/>
            <a:ext cx="429766" cy="317125"/>
          </a:xfrm>
          <a:custGeom>
            <a:avLst/>
            <a:gdLst/>
            <a:ahLst/>
            <a:cxnLst/>
            <a:rect l="0" t="0" r="0" b="0"/>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1" name="任意多边形 16764"/>
          <p:cNvSpPr/>
          <p:nvPr/>
        </p:nvSpPr>
        <p:spPr>
          <a:xfrm>
            <a:off x="5813358" y="4073230"/>
            <a:ext cx="429766" cy="317125"/>
          </a:xfrm>
          <a:custGeom>
            <a:avLst/>
            <a:gdLst/>
            <a:ahLst/>
            <a:cxnLst/>
            <a:rect l="0" t="0" r="0" b="0"/>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2" name="任意多边形 16765"/>
          <p:cNvSpPr/>
          <p:nvPr/>
        </p:nvSpPr>
        <p:spPr>
          <a:xfrm>
            <a:off x="5480636" y="4029906"/>
            <a:ext cx="445362" cy="419368"/>
          </a:xfrm>
          <a:custGeom>
            <a:avLst/>
            <a:gdLst/>
            <a:ahLst/>
            <a:cxnLst/>
            <a:rect l="0" t="0" r="0" b="0"/>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3" name="任意多边形 16766"/>
          <p:cNvSpPr/>
          <p:nvPr/>
        </p:nvSpPr>
        <p:spPr>
          <a:xfrm>
            <a:off x="6929363" y="4416349"/>
            <a:ext cx="256473" cy="346585"/>
          </a:xfrm>
          <a:custGeom>
            <a:avLst/>
            <a:gdLst/>
            <a:ahLst/>
            <a:cxnLst/>
            <a:rect l="0" t="0" r="0" b="0"/>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4" name="任意多边形 16767"/>
          <p:cNvSpPr/>
          <p:nvPr/>
        </p:nvSpPr>
        <p:spPr>
          <a:xfrm>
            <a:off x="6191136" y="4390355"/>
            <a:ext cx="34659" cy="135168"/>
          </a:xfrm>
          <a:custGeom>
            <a:avLst/>
            <a:gdLst/>
            <a:ahLst/>
            <a:cxnLst/>
            <a:rect l="0" t="0" r="0" b="0"/>
            <a:pathLst>
              <a:path w="24" h="96">
                <a:moveTo>
                  <a:pt x="12" y="0"/>
                </a:moveTo>
                <a:lnTo>
                  <a:pt x="12" y="0"/>
                </a:lnTo>
                <a:lnTo>
                  <a:pt x="24" y="42"/>
                </a:lnTo>
                <a:lnTo>
                  <a:pt x="0" y="48"/>
                </a:lnTo>
                <a:lnTo>
                  <a:pt x="0" y="66"/>
                </a:lnTo>
                <a:lnTo>
                  <a:pt x="18" y="96"/>
                </a:lnTo>
                <a:lnTo>
                  <a:pt x="24" y="96"/>
                </a:lnTo>
                <a:lnTo>
                  <a:pt x="12"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5" name="任意多边形 16768"/>
          <p:cNvSpPr/>
          <p:nvPr/>
        </p:nvSpPr>
        <p:spPr>
          <a:xfrm>
            <a:off x="6191136" y="4390355"/>
            <a:ext cx="34659" cy="135168"/>
          </a:xfrm>
          <a:custGeom>
            <a:avLst/>
            <a:gdLst/>
            <a:ahLst/>
            <a:cxnLst/>
            <a:rect l="0" t="0" r="0" b="0"/>
            <a:pathLst>
              <a:path w="24" h="96">
                <a:moveTo>
                  <a:pt x="12" y="0"/>
                </a:moveTo>
                <a:lnTo>
                  <a:pt x="12" y="0"/>
                </a:lnTo>
                <a:lnTo>
                  <a:pt x="24" y="42"/>
                </a:lnTo>
                <a:lnTo>
                  <a:pt x="0" y="48"/>
                </a:lnTo>
                <a:lnTo>
                  <a:pt x="0" y="66"/>
                </a:lnTo>
                <a:lnTo>
                  <a:pt x="18" y="96"/>
                </a:lnTo>
                <a:lnTo>
                  <a:pt x="24" y="96"/>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6" name="任意多边形 16769"/>
          <p:cNvSpPr/>
          <p:nvPr/>
        </p:nvSpPr>
        <p:spPr>
          <a:xfrm>
            <a:off x="6173807" y="4083627"/>
            <a:ext cx="282467" cy="441896"/>
          </a:xfrm>
          <a:custGeom>
            <a:avLst/>
            <a:gdLst/>
            <a:ahLst/>
            <a:cxnLst/>
            <a:rect l="0" t="0" r="0" b="0"/>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7" name="任意多边形 16770"/>
          <p:cNvSpPr/>
          <p:nvPr/>
        </p:nvSpPr>
        <p:spPr>
          <a:xfrm>
            <a:off x="6173807" y="4083627"/>
            <a:ext cx="282467" cy="441896"/>
          </a:xfrm>
          <a:custGeom>
            <a:avLst/>
            <a:gdLst/>
            <a:ahLst/>
            <a:cxnLst/>
            <a:rect l="0" t="0" r="0" b="0"/>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8" name="任意多边形 16771"/>
          <p:cNvSpPr/>
          <p:nvPr/>
        </p:nvSpPr>
        <p:spPr>
          <a:xfrm>
            <a:off x="6260453" y="5334800"/>
            <a:ext cx="434964" cy="386442"/>
          </a:xfrm>
          <a:custGeom>
            <a:avLst/>
            <a:gdLst/>
            <a:ahLst/>
            <a:cxnLst/>
            <a:rect l="0" t="0" r="0" b="0"/>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9" name="任意多边形 16772"/>
          <p:cNvSpPr/>
          <p:nvPr/>
        </p:nvSpPr>
        <p:spPr>
          <a:xfrm>
            <a:off x="6354032" y="5208296"/>
            <a:ext cx="258206" cy="256473"/>
          </a:xfrm>
          <a:custGeom>
            <a:avLst/>
            <a:gdLst/>
            <a:ahLst/>
            <a:cxnLst/>
            <a:rect l="0" t="0" r="0" b="0"/>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0" name="任意多边形 16773"/>
          <p:cNvSpPr/>
          <p:nvPr/>
        </p:nvSpPr>
        <p:spPr>
          <a:xfrm>
            <a:off x="6619169" y="5010743"/>
            <a:ext cx="292865" cy="460959"/>
          </a:xfrm>
          <a:custGeom>
            <a:avLst/>
            <a:gdLst/>
            <a:ahLst/>
            <a:cxnLst/>
            <a:rect l="0" t="0" r="0" b="0"/>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1" name="任意多边形 16774"/>
          <p:cNvSpPr/>
          <p:nvPr/>
        </p:nvSpPr>
        <p:spPr>
          <a:xfrm>
            <a:off x="6619169" y="4747338"/>
            <a:ext cx="284200" cy="289399"/>
          </a:xfrm>
          <a:custGeom>
            <a:avLst/>
            <a:gdLst/>
            <a:ahLst/>
            <a:cxnLst/>
            <a:rect l="0" t="0" r="0" b="0"/>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2" name="任意多边形 16775"/>
          <p:cNvSpPr/>
          <p:nvPr/>
        </p:nvSpPr>
        <p:spPr>
          <a:xfrm>
            <a:off x="6139149" y="4882506"/>
            <a:ext cx="325790" cy="325790"/>
          </a:xfrm>
          <a:custGeom>
            <a:avLst/>
            <a:gdLst/>
            <a:ahLst/>
            <a:cxnLst/>
            <a:rect l="0" t="0" r="0" b="0"/>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3" name="任意多边形 16776"/>
          <p:cNvSpPr/>
          <p:nvPr/>
        </p:nvSpPr>
        <p:spPr>
          <a:xfrm>
            <a:off x="6139149" y="4575778"/>
            <a:ext cx="506015" cy="502549"/>
          </a:xfrm>
          <a:custGeom>
            <a:avLst/>
            <a:gdLst/>
            <a:ahLst/>
            <a:cxnLst/>
            <a:rect l="0" t="0" r="0" b="0"/>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4" name="任意多边形 16777"/>
          <p:cNvSpPr/>
          <p:nvPr/>
        </p:nvSpPr>
        <p:spPr>
          <a:xfrm>
            <a:off x="6704083" y="4234391"/>
            <a:ext cx="403772" cy="386443"/>
          </a:xfrm>
          <a:custGeom>
            <a:avLst/>
            <a:gdLst/>
            <a:ahLst/>
            <a:cxnLst/>
            <a:rect l="0" t="0" r="0" b="0"/>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5" name="任意多边形 16778"/>
          <p:cNvSpPr/>
          <p:nvPr/>
        </p:nvSpPr>
        <p:spPr>
          <a:xfrm>
            <a:off x="6730076" y="4593108"/>
            <a:ext cx="223548" cy="256473"/>
          </a:xfrm>
          <a:custGeom>
            <a:avLst/>
            <a:gdLst/>
            <a:ahLst/>
            <a:cxnLst/>
            <a:rect l="0" t="0" r="0" b="0"/>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6" name="任意多边形 16779"/>
          <p:cNvSpPr/>
          <p:nvPr/>
        </p:nvSpPr>
        <p:spPr>
          <a:xfrm>
            <a:off x="6489200" y="5147644"/>
            <a:ext cx="206218" cy="195820"/>
          </a:xfrm>
          <a:custGeom>
            <a:avLst/>
            <a:gdLst/>
            <a:ahLst/>
            <a:cxnLst/>
            <a:rect l="0" t="0" r="0" b="0"/>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7" name="任意多边形 16780"/>
          <p:cNvSpPr/>
          <p:nvPr/>
        </p:nvSpPr>
        <p:spPr>
          <a:xfrm>
            <a:off x="6412951" y="4620834"/>
            <a:ext cx="369113" cy="594393"/>
          </a:xfrm>
          <a:custGeom>
            <a:avLst/>
            <a:gdLst/>
            <a:ahLst/>
            <a:cxnLst/>
            <a:rect l="0" t="0" r="0" b="0"/>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8" name="任意多边形 16781"/>
          <p:cNvSpPr/>
          <p:nvPr/>
        </p:nvSpPr>
        <p:spPr>
          <a:xfrm>
            <a:off x="5678190" y="4312373"/>
            <a:ext cx="204485" cy="154230"/>
          </a:xfrm>
          <a:custGeom>
            <a:avLst/>
            <a:gdLst/>
            <a:ahLst/>
            <a:cxnLst/>
            <a:rect l="0" t="0" r="0" b="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9" name="任意多边形 16782"/>
          <p:cNvSpPr/>
          <p:nvPr/>
        </p:nvSpPr>
        <p:spPr>
          <a:xfrm>
            <a:off x="5678190" y="4312373"/>
            <a:ext cx="204485" cy="154230"/>
          </a:xfrm>
          <a:custGeom>
            <a:avLst/>
            <a:gdLst/>
            <a:ahLst/>
            <a:cxnLst/>
            <a:rect l="0" t="0" r="0" b="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0" name="任意多边形 16783"/>
          <p:cNvSpPr/>
          <p:nvPr/>
        </p:nvSpPr>
        <p:spPr>
          <a:xfrm>
            <a:off x="5813358" y="4425013"/>
            <a:ext cx="25993" cy="6932"/>
          </a:xfrm>
          <a:custGeom>
            <a:avLst/>
            <a:gdLst/>
            <a:ahLst/>
            <a:cxnLst/>
            <a:rect l="0" t="0" r="0" b="0"/>
            <a:pathLst>
              <a:path w="18" h="6">
                <a:moveTo>
                  <a:pt x="0" y="6"/>
                </a:moveTo>
                <a:lnTo>
                  <a:pt x="6" y="6"/>
                </a:lnTo>
                <a:lnTo>
                  <a:pt x="18" y="0"/>
                </a:lnTo>
                <a:lnTo>
                  <a:pt x="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1" name="任意多边形 16784"/>
          <p:cNvSpPr/>
          <p:nvPr/>
        </p:nvSpPr>
        <p:spPr>
          <a:xfrm>
            <a:off x="5813358" y="4425013"/>
            <a:ext cx="25993" cy="6932"/>
          </a:xfrm>
          <a:custGeom>
            <a:avLst/>
            <a:gdLst/>
            <a:ahLst/>
            <a:cxnLst/>
            <a:rect l="0" t="0" r="0" b="0"/>
            <a:pathLst>
              <a:path w="18" h="6">
                <a:moveTo>
                  <a:pt x="0" y="6"/>
                </a:moveTo>
                <a:lnTo>
                  <a:pt x="6" y="6"/>
                </a:lnTo>
                <a:lnTo>
                  <a:pt x="18" y="0"/>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2" name="任意多边形 16785"/>
          <p:cNvSpPr/>
          <p:nvPr/>
        </p:nvSpPr>
        <p:spPr>
          <a:xfrm>
            <a:off x="5728444" y="4431945"/>
            <a:ext cx="110907" cy="143833"/>
          </a:xfrm>
          <a:custGeom>
            <a:avLst/>
            <a:gdLst/>
            <a:ahLst/>
            <a:cxnLst/>
            <a:rect l="0" t="0" r="0" b="0"/>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3" name="任意多边形 16786"/>
          <p:cNvSpPr/>
          <p:nvPr/>
        </p:nvSpPr>
        <p:spPr>
          <a:xfrm>
            <a:off x="5893073" y="4321038"/>
            <a:ext cx="324057" cy="291132"/>
          </a:xfrm>
          <a:custGeom>
            <a:avLst/>
            <a:gdLst/>
            <a:ahLst/>
            <a:cxnLst/>
            <a:rect l="0" t="0" r="0" b="0"/>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4" name="任意多边形 16787"/>
          <p:cNvSpPr/>
          <p:nvPr/>
        </p:nvSpPr>
        <p:spPr>
          <a:xfrm>
            <a:off x="6208466" y="4431945"/>
            <a:ext cx="350051" cy="204485"/>
          </a:xfrm>
          <a:custGeom>
            <a:avLst/>
            <a:gdLst/>
            <a:ahLst/>
            <a:cxnLst/>
            <a:rect l="0" t="0" r="0" b="0"/>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46" y="102"/>
                </a:lnTo>
                <a:lnTo>
                  <a:pt x="210" y="66"/>
                </a:lnTo>
                <a:lnTo>
                  <a:pt x="186" y="54"/>
                </a:lnTo>
                <a:lnTo>
                  <a:pt x="168" y="24"/>
                </a:lnTo>
                <a:lnTo>
                  <a:pt x="156" y="0"/>
                </a:lnTo>
                <a:lnTo>
                  <a:pt x="108" y="30"/>
                </a:lnTo>
                <a:lnTo>
                  <a:pt x="78"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5" name="任意多边形 16788"/>
          <p:cNvSpPr/>
          <p:nvPr/>
        </p:nvSpPr>
        <p:spPr>
          <a:xfrm>
            <a:off x="6106222" y="4620834"/>
            <a:ext cx="213151" cy="254740"/>
          </a:xfrm>
          <a:custGeom>
            <a:avLst/>
            <a:gdLst/>
            <a:ahLst/>
            <a:cxnLst/>
            <a:rect l="0" t="0" r="0" b="0"/>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6" name="任意多边形 16789"/>
          <p:cNvSpPr/>
          <p:nvPr/>
        </p:nvSpPr>
        <p:spPr>
          <a:xfrm>
            <a:off x="6062900" y="4672822"/>
            <a:ext cx="128237" cy="142100"/>
          </a:xfrm>
          <a:custGeom>
            <a:avLst/>
            <a:gdLst/>
            <a:ahLst/>
            <a:cxnLst/>
            <a:rect l="0" t="0" r="0" b="0"/>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7" name="任意多边形 16790"/>
          <p:cNvSpPr/>
          <p:nvPr/>
        </p:nvSpPr>
        <p:spPr>
          <a:xfrm>
            <a:off x="6028241" y="4390355"/>
            <a:ext cx="204485" cy="282468"/>
          </a:xfrm>
          <a:custGeom>
            <a:avLst/>
            <a:gdLst/>
            <a:ahLst/>
            <a:cxnLst/>
            <a:rect l="0" t="0" r="0" b="0"/>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8" name="任意多边形 16791"/>
          <p:cNvSpPr/>
          <p:nvPr/>
        </p:nvSpPr>
        <p:spPr>
          <a:xfrm>
            <a:off x="6028241" y="4390355"/>
            <a:ext cx="204485" cy="282468"/>
          </a:xfrm>
          <a:custGeom>
            <a:avLst/>
            <a:gdLst/>
            <a:ahLst/>
            <a:cxnLst/>
            <a:rect l="0" t="0" r="0" b="0"/>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9" name="任意多边形 16792"/>
          <p:cNvSpPr/>
          <p:nvPr/>
        </p:nvSpPr>
        <p:spPr>
          <a:xfrm>
            <a:off x="5839352" y="4379957"/>
            <a:ext cx="69317" cy="171560"/>
          </a:xfrm>
          <a:custGeom>
            <a:avLst/>
            <a:gdLst/>
            <a:ahLst/>
            <a:cxnLst/>
            <a:rect l="0" t="0" r="0" b="0"/>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24" y="120"/>
                </a:lnTo>
                <a:lnTo>
                  <a:pt x="36" y="120"/>
                </a:lnTo>
                <a:lnTo>
                  <a:pt x="36" y="90"/>
                </a:lnTo>
                <a:lnTo>
                  <a:pt x="48"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0" name="任意多边形 16793"/>
          <p:cNvSpPr/>
          <p:nvPr/>
        </p:nvSpPr>
        <p:spPr>
          <a:xfrm>
            <a:off x="5813358" y="4425013"/>
            <a:ext cx="60652" cy="135168"/>
          </a:xfrm>
          <a:custGeom>
            <a:avLst/>
            <a:gdLst/>
            <a:ahLst/>
            <a:cxnLst/>
            <a:rect l="0" t="0" r="0" b="0"/>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1" name="任意多边形 16794"/>
          <p:cNvSpPr/>
          <p:nvPr/>
        </p:nvSpPr>
        <p:spPr>
          <a:xfrm>
            <a:off x="6132217" y="5184035"/>
            <a:ext cx="350051" cy="355251"/>
          </a:xfrm>
          <a:custGeom>
            <a:avLst/>
            <a:gdLst/>
            <a:ahLst/>
            <a:cxnLst/>
            <a:rect l="0" t="0" r="0" b="0"/>
            <a:pathLst>
              <a:path w="246" h="252">
                <a:moveTo>
                  <a:pt x="126" y="252"/>
                </a:moveTo>
                <a:lnTo>
                  <a:pt x="144" y="246"/>
                </a:lnTo>
                <a:lnTo>
                  <a:pt x="156" y="162"/>
                </a:lnTo>
                <a:lnTo>
                  <a:pt x="156" y="108"/>
                </a:lnTo>
                <a:lnTo>
                  <a:pt x="168" y="102"/>
                </a:lnTo>
                <a:lnTo>
                  <a:pt x="174" y="36"/>
                </a:lnTo>
                <a:lnTo>
                  <a:pt x="222" y="24"/>
                </a:lnTo>
                <a:lnTo>
                  <a:pt x="240" y="18"/>
                </a:lnTo>
                <a:lnTo>
                  <a:pt x="240" y="18"/>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2" name="任意多边形 16795"/>
          <p:cNvSpPr/>
          <p:nvPr/>
        </p:nvSpPr>
        <p:spPr>
          <a:xfrm>
            <a:off x="5839352" y="4210130"/>
            <a:ext cx="86646" cy="102243"/>
          </a:xfrm>
          <a:custGeom>
            <a:avLst/>
            <a:gdLst/>
            <a:ahLst/>
            <a:cxnLst/>
            <a:rect l="0" t="0" r="0" b="0"/>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3" name="任意多边形 16796"/>
          <p:cNvSpPr/>
          <p:nvPr/>
        </p:nvSpPr>
        <p:spPr>
          <a:xfrm>
            <a:off x="1137920" y="1946927"/>
            <a:ext cx="738227" cy="1006831"/>
          </a:xfrm>
          <a:custGeom>
            <a:avLst/>
            <a:gdLst/>
            <a:ahLst/>
            <a:cxnLst/>
            <a:rect l="0" t="0" r="0" b="0"/>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4" name="任意多边形 16797"/>
          <p:cNvSpPr/>
          <p:nvPr/>
        </p:nvSpPr>
        <p:spPr>
          <a:xfrm>
            <a:off x="1876147" y="1905337"/>
            <a:ext cx="2313458" cy="1585629"/>
          </a:xfrm>
          <a:custGeom>
            <a:avLst/>
            <a:gdLst/>
            <a:ahLst/>
            <a:cxnLst/>
            <a:rect l="0" t="0" r="0" b="0"/>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5" name="任意多边形 16798"/>
          <p:cNvSpPr/>
          <p:nvPr/>
        </p:nvSpPr>
        <p:spPr>
          <a:xfrm>
            <a:off x="2312845" y="3225828"/>
            <a:ext cx="1566566" cy="809278"/>
          </a:xfrm>
          <a:custGeom>
            <a:avLst/>
            <a:gdLst/>
            <a:ahLst/>
            <a:cxnLst/>
            <a:rect l="0" t="0" r="0" b="0"/>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6" name="任意多边形 16799"/>
          <p:cNvSpPr/>
          <p:nvPr/>
        </p:nvSpPr>
        <p:spPr>
          <a:xfrm>
            <a:off x="3312743" y="4324503"/>
            <a:ext cx="121305" cy="123038"/>
          </a:xfrm>
          <a:custGeom>
            <a:avLst/>
            <a:gdLst/>
            <a:ahLst/>
            <a:cxnLst/>
            <a:rect l="0" t="0" r="0" b="0"/>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7" name="任意多边形 16800"/>
          <p:cNvSpPr/>
          <p:nvPr/>
        </p:nvSpPr>
        <p:spPr>
          <a:xfrm>
            <a:off x="3356067" y="4437144"/>
            <a:ext cx="103976" cy="76249"/>
          </a:xfrm>
          <a:custGeom>
            <a:avLst/>
            <a:gdLst/>
            <a:ahLst/>
            <a:cxnLst/>
            <a:rect l="0" t="0" r="0" b="0"/>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8" name="任意多边形 16801"/>
          <p:cNvSpPr/>
          <p:nvPr/>
        </p:nvSpPr>
        <p:spPr>
          <a:xfrm>
            <a:off x="3451378" y="4480467"/>
            <a:ext cx="154231" cy="65851"/>
          </a:xfrm>
          <a:custGeom>
            <a:avLst/>
            <a:gdLst/>
            <a:ahLst/>
            <a:cxnLst/>
            <a:rect l="0" t="0" r="0" b="0"/>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9" name="任意多边形 16802"/>
          <p:cNvSpPr/>
          <p:nvPr/>
        </p:nvSpPr>
        <p:spPr>
          <a:xfrm>
            <a:off x="3553621" y="4404218"/>
            <a:ext cx="317125" cy="348319"/>
          </a:xfrm>
          <a:custGeom>
            <a:avLst/>
            <a:gdLst/>
            <a:ahLst/>
            <a:cxnLst/>
            <a:rect l="0" t="0" r="0" b="0"/>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0" name="任意多边形 16803"/>
          <p:cNvSpPr/>
          <p:nvPr/>
        </p:nvSpPr>
        <p:spPr>
          <a:xfrm>
            <a:off x="3657596" y="4693617"/>
            <a:ext cx="213150" cy="152498"/>
          </a:xfrm>
          <a:custGeom>
            <a:avLst/>
            <a:gdLst/>
            <a:ahLst/>
            <a:cxnLst/>
            <a:rect l="0" t="0" r="0" b="0"/>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lnTo>
                  <a:pt x="0" y="42"/>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1" name="任意多边形 16804"/>
          <p:cNvSpPr/>
          <p:nvPr/>
        </p:nvSpPr>
        <p:spPr>
          <a:xfrm>
            <a:off x="3657596" y="4693617"/>
            <a:ext cx="213150" cy="152498"/>
          </a:xfrm>
          <a:custGeom>
            <a:avLst/>
            <a:gdLst/>
            <a:ahLst/>
            <a:cxnLst/>
            <a:rect l="0" t="0" r="0" b="0"/>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2" name="任意多边形 16805"/>
          <p:cNvSpPr/>
          <p:nvPr/>
        </p:nvSpPr>
        <p:spPr>
          <a:xfrm>
            <a:off x="4033641" y="4504728"/>
            <a:ext cx="128237" cy="195821"/>
          </a:xfrm>
          <a:custGeom>
            <a:avLst/>
            <a:gdLst/>
            <a:ahLst/>
            <a:cxnLst/>
            <a:rect l="0" t="0" r="0" b="0"/>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3" name="任意多边形 16806"/>
          <p:cNvSpPr/>
          <p:nvPr/>
        </p:nvSpPr>
        <p:spPr>
          <a:xfrm>
            <a:off x="4033641" y="4504728"/>
            <a:ext cx="128237" cy="195821"/>
          </a:xfrm>
          <a:custGeom>
            <a:avLst/>
            <a:gdLst/>
            <a:ahLst/>
            <a:cxnLst/>
            <a:rect l="0" t="0" r="0" b="0"/>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4" name="任意多边形 16807"/>
          <p:cNvSpPr/>
          <p:nvPr/>
        </p:nvSpPr>
        <p:spPr>
          <a:xfrm>
            <a:off x="4224263" y="4582710"/>
            <a:ext cx="83181" cy="102242"/>
          </a:xfrm>
          <a:custGeom>
            <a:avLst/>
            <a:gdLst/>
            <a:ahLst/>
            <a:cxnLst/>
            <a:rect l="0" t="0" r="0" b="0"/>
            <a:pathLst>
              <a:path w="60" h="72">
                <a:moveTo>
                  <a:pt x="6" y="42"/>
                </a:moveTo>
                <a:lnTo>
                  <a:pt x="6" y="66"/>
                </a:lnTo>
                <a:lnTo>
                  <a:pt x="12" y="72"/>
                </a:lnTo>
                <a:lnTo>
                  <a:pt x="36" y="60"/>
                </a:lnTo>
                <a:lnTo>
                  <a:pt x="60" y="24"/>
                </a:lnTo>
                <a:lnTo>
                  <a:pt x="18" y="0"/>
                </a:lnTo>
                <a:lnTo>
                  <a:pt x="6" y="0"/>
                </a:lnTo>
                <a:lnTo>
                  <a:pt x="0" y="18"/>
                </a:lnTo>
                <a:lnTo>
                  <a:pt x="6" y="42"/>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5" name="任意多边形 16809"/>
          <p:cNvSpPr/>
          <p:nvPr/>
        </p:nvSpPr>
        <p:spPr>
          <a:xfrm>
            <a:off x="3990319" y="5270682"/>
            <a:ext cx="242610" cy="225281"/>
          </a:xfrm>
          <a:custGeom>
            <a:avLst/>
            <a:gdLst/>
            <a:ahLst/>
            <a:cxnLst/>
            <a:rect l="0" t="0" r="0" b="0"/>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6" name="任意多边形 16810"/>
          <p:cNvSpPr/>
          <p:nvPr/>
        </p:nvSpPr>
        <p:spPr>
          <a:xfrm>
            <a:off x="4113356" y="5587808"/>
            <a:ext cx="143834" cy="161162"/>
          </a:xfrm>
          <a:custGeom>
            <a:avLst/>
            <a:gdLst/>
            <a:ahLst/>
            <a:cxnLst/>
            <a:rect l="0" t="0" r="0" b="0"/>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7" name="任意多边形 16811"/>
          <p:cNvSpPr/>
          <p:nvPr/>
        </p:nvSpPr>
        <p:spPr>
          <a:xfrm>
            <a:off x="3801429" y="5009010"/>
            <a:ext cx="318859" cy="348318"/>
          </a:xfrm>
          <a:custGeom>
            <a:avLst/>
            <a:gdLst/>
            <a:ahLst/>
            <a:cxnLst/>
            <a:rect l="0" t="0" r="0" b="0"/>
            <a:pathLst>
              <a:path w="37" h="41">
                <a:moveTo>
                  <a:pt x="22" y="39"/>
                </a:moveTo>
                <a:cubicBezTo>
                  <a:pt x="22" y="37"/>
                  <a:pt x="22" y="37"/>
                  <a:pt x="22" y="37"/>
                </a:cubicBezTo>
                <a:cubicBezTo>
                  <a:pt x="30" y="31"/>
                  <a:pt x="30" y="31"/>
                  <a:pt x="30" y="31"/>
                </a:cubicBezTo>
                <a:cubicBezTo>
                  <a:pt x="35" y="31"/>
                  <a:pt x="35" y="31"/>
                  <a:pt x="35" y="31"/>
                </a:cubicBezTo>
                <a:cubicBezTo>
                  <a:pt x="37" y="32"/>
                  <a:pt x="37" y="32"/>
                  <a:pt x="37" y="32"/>
                </a:cubicBezTo>
                <a:cubicBezTo>
                  <a:pt x="37" y="25"/>
                  <a:pt x="37" y="25"/>
                  <a:pt x="37" y="25"/>
                </a:cubicBezTo>
                <a:cubicBezTo>
                  <a:pt x="37" y="21"/>
                  <a:pt x="37" y="21"/>
                  <a:pt x="37" y="21"/>
                </a:cubicBezTo>
                <a:cubicBezTo>
                  <a:pt x="37" y="21"/>
                  <a:pt x="32" y="20"/>
                  <a:pt x="31" y="20"/>
                </a:cubicBezTo>
                <a:cubicBezTo>
                  <a:pt x="31" y="20"/>
                  <a:pt x="29" y="17"/>
                  <a:pt x="29" y="17"/>
                </a:cubicBezTo>
                <a:cubicBezTo>
                  <a:pt x="29" y="13"/>
                  <a:pt x="29" y="13"/>
                  <a:pt x="29" y="13"/>
                </a:cubicBezTo>
                <a:cubicBezTo>
                  <a:pt x="22" y="10"/>
                  <a:pt x="22" y="10"/>
                  <a:pt x="22" y="10"/>
                </a:cubicBezTo>
                <a:cubicBezTo>
                  <a:pt x="16" y="7"/>
                  <a:pt x="16" y="7"/>
                  <a:pt x="16" y="7"/>
                </a:cubicBezTo>
                <a:cubicBezTo>
                  <a:pt x="15" y="1"/>
                  <a:pt x="15" y="1"/>
                  <a:pt x="15" y="1"/>
                </a:cubicBezTo>
                <a:cubicBezTo>
                  <a:pt x="9" y="0"/>
                  <a:pt x="9" y="0"/>
                  <a:pt x="9" y="0"/>
                </a:cubicBezTo>
                <a:cubicBezTo>
                  <a:pt x="5" y="3"/>
                  <a:pt x="5" y="3"/>
                  <a:pt x="5" y="3"/>
                </a:cubicBezTo>
                <a:cubicBezTo>
                  <a:pt x="1" y="4"/>
                  <a:pt x="1" y="4"/>
                  <a:pt x="1" y="4"/>
                </a:cubicBezTo>
                <a:cubicBezTo>
                  <a:pt x="3" y="7"/>
                  <a:pt x="3" y="7"/>
                  <a:pt x="3" y="7"/>
                </a:cubicBezTo>
                <a:cubicBezTo>
                  <a:pt x="2" y="15"/>
                  <a:pt x="2" y="15"/>
                  <a:pt x="2" y="15"/>
                </a:cubicBezTo>
                <a:cubicBezTo>
                  <a:pt x="1" y="21"/>
                  <a:pt x="1" y="21"/>
                  <a:pt x="1" y="21"/>
                </a:cubicBezTo>
                <a:cubicBezTo>
                  <a:pt x="0" y="26"/>
                  <a:pt x="0" y="26"/>
                  <a:pt x="0" y="26"/>
                </a:cubicBezTo>
                <a:cubicBezTo>
                  <a:pt x="1" y="25"/>
                  <a:pt x="1" y="25"/>
                  <a:pt x="1" y="25"/>
                </a:cubicBezTo>
                <a:cubicBezTo>
                  <a:pt x="4" y="28"/>
                  <a:pt x="4" y="28"/>
                  <a:pt x="4" y="28"/>
                </a:cubicBezTo>
                <a:cubicBezTo>
                  <a:pt x="3" y="32"/>
                  <a:pt x="3" y="32"/>
                  <a:pt x="3" y="32"/>
                </a:cubicBezTo>
                <a:cubicBezTo>
                  <a:pt x="7" y="39"/>
                  <a:pt x="7" y="39"/>
                  <a:pt x="7" y="39"/>
                </a:cubicBezTo>
                <a:cubicBezTo>
                  <a:pt x="8" y="41"/>
                  <a:pt x="8" y="41"/>
                  <a:pt x="8" y="41"/>
                </a:cubicBezTo>
                <a:cubicBezTo>
                  <a:pt x="10" y="40"/>
                  <a:pt x="10" y="40"/>
                  <a:pt x="10" y="40"/>
                </a:cubicBezTo>
                <a:cubicBezTo>
                  <a:pt x="12" y="40"/>
                  <a:pt x="12" y="40"/>
                  <a:pt x="12" y="40"/>
                </a:cubicBezTo>
                <a:cubicBezTo>
                  <a:pt x="17" y="41"/>
                  <a:pt x="17" y="41"/>
                  <a:pt x="17" y="41"/>
                </a:cubicBezTo>
                <a:cubicBezTo>
                  <a:pt x="18" y="40"/>
                  <a:pt x="18" y="40"/>
                  <a:pt x="18" y="40"/>
                </a:cubicBezTo>
                <a:cubicBezTo>
                  <a:pt x="22" y="39"/>
                  <a:pt x="22" y="39"/>
                  <a:pt x="22" y="39"/>
                </a:cubicBezTo>
                <a:cubicBezTo>
                  <a:pt x="22" y="39"/>
                  <a:pt x="22" y="39"/>
                  <a:pt x="22" y="39"/>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8" name="任意多边形 16812"/>
          <p:cNvSpPr/>
          <p:nvPr/>
        </p:nvSpPr>
        <p:spPr>
          <a:xfrm>
            <a:off x="3709584" y="4591374"/>
            <a:ext cx="1043222" cy="1105608"/>
          </a:xfrm>
          <a:custGeom>
            <a:avLst/>
            <a:gdLst/>
            <a:ahLst/>
            <a:cxnLst/>
            <a:rect l="0" t="0" r="0" b="0"/>
            <a:pathLst>
              <a:path w="122" h="130">
                <a:moveTo>
                  <a:pt x="61" y="101"/>
                </a:moveTo>
                <a:cubicBezTo>
                  <a:pt x="62" y="102"/>
                  <a:pt x="62" y="102"/>
                  <a:pt x="62" y="102"/>
                </a:cubicBezTo>
                <a:cubicBezTo>
                  <a:pt x="60" y="108"/>
                  <a:pt x="60" y="108"/>
                  <a:pt x="60" y="108"/>
                </a:cubicBezTo>
                <a:cubicBezTo>
                  <a:pt x="57" y="110"/>
                  <a:pt x="57" y="110"/>
                  <a:pt x="57" y="110"/>
                </a:cubicBezTo>
                <a:cubicBezTo>
                  <a:pt x="50" y="117"/>
                  <a:pt x="50" y="117"/>
                  <a:pt x="50" y="117"/>
                </a:cubicBezTo>
                <a:cubicBezTo>
                  <a:pt x="50" y="117"/>
                  <a:pt x="50" y="117"/>
                  <a:pt x="50" y="117"/>
                </a:cubicBezTo>
                <a:cubicBezTo>
                  <a:pt x="51" y="117"/>
                  <a:pt x="51" y="117"/>
                  <a:pt x="51" y="117"/>
                </a:cubicBezTo>
                <a:cubicBezTo>
                  <a:pt x="50" y="117"/>
                  <a:pt x="50" y="117"/>
                  <a:pt x="50" y="117"/>
                </a:cubicBezTo>
                <a:cubicBezTo>
                  <a:pt x="53" y="118"/>
                  <a:pt x="53" y="118"/>
                  <a:pt x="53" y="118"/>
                </a:cubicBezTo>
                <a:cubicBezTo>
                  <a:pt x="58" y="121"/>
                  <a:pt x="58" y="121"/>
                  <a:pt x="58" y="121"/>
                </a:cubicBezTo>
                <a:cubicBezTo>
                  <a:pt x="61" y="124"/>
                  <a:pt x="61" y="124"/>
                  <a:pt x="61" y="124"/>
                </a:cubicBezTo>
                <a:cubicBezTo>
                  <a:pt x="64" y="130"/>
                  <a:pt x="64" y="130"/>
                  <a:pt x="64" y="130"/>
                </a:cubicBezTo>
                <a:cubicBezTo>
                  <a:pt x="65" y="127"/>
                  <a:pt x="65" y="127"/>
                  <a:pt x="65" y="127"/>
                </a:cubicBezTo>
                <a:cubicBezTo>
                  <a:pt x="69" y="123"/>
                  <a:pt x="69" y="123"/>
                  <a:pt x="69" y="123"/>
                </a:cubicBezTo>
                <a:cubicBezTo>
                  <a:pt x="74" y="118"/>
                  <a:pt x="74" y="118"/>
                  <a:pt x="74" y="118"/>
                </a:cubicBezTo>
                <a:cubicBezTo>
                  <a:pt x="78" y="105"/>
                  <a:pt x="78" y="105"/>
                  <a:pt x="78" y="105"/>
                </a:cubicBezTo>
                <a:cubicBezTo>
                  <a:pt x="81" y="99"/>
                  <a:pt x="81" y="99"/>
                  <a:pt x="81" y="99"/>
                </a:cubicBezTo>
                <a:cubicBezTo>
                  <a:pt x="92" y="92"/>
                  <a:pt x="92" y="92"/>
                  <a:pt x="92" y="92"/>
                </a:cubicBezTo>
                <a:cubicBezTo>
                  <a:pt x="99" y="91"/>
                  <a:pt x="99" y="91"/>
                  <a:pt x="99" y="91"/>
                </a:cubicBezTo>
                <a:cubicBezTo>
                  <a:pt x="101" y="90"/>
                  <a:pt x="101" y="90"/>
                  <a:pt x="101" y="90"/>
                </a:cubicBezTo>
                <a:cubicBezTo>
                  <a:pt x="103" y="86"/>
                  <a:pt x="103" y="86"/>
                  <a:pt x="103" y="86"/>
                </a:cubicBezTo>
                <a:cubicBezTo>
                  <a:pt x="104" y="82"/>
                  <a:pt x="104" y="82"/>
                  <a:pt x="104" y="82"/>
                </a:cubicBezTo>
                <a:cubicBezTo>
                  <a:pt x="107" y="77"/>
                  <a:pt x="107" y="77"/>
                  <a:pt x="107" y="77"/>
                </a:cubicBezTo>
                <a:cubicBezTo>
                  <a:pt x="108" y="75"/>
                  <a:pt x="108" y="75"/>
                  <a:pt x="108" y="75"/>
                </a:cubicBezTo>
                <a:cubicBezTo>
                  <a:pt x="109" y="58"/>
                  <a:pt x="109" y="58"/>
                  <a:pt x="109" y="58"/>
                </a:cubicBezTo>
                <a:cubicBezTo>
                  <a:pt x="112" y="57"/>
                  <a:pt x="112" y="57"/>
                  <a:pt x="112" y="57"/>
                </a:cubicBezTo>
                <a:cubicBezTo>
                  <a:pt x="122" y="44"/>
                  <a:pt x="122" y="44"/>
                  <a:pt x="122" y="44"/>
                </a:cubicBezTo>
                <a:cubicBezTo>
                  <a:pt x="122" y="41"/>
                  <a:pt x="122" y="41"/>
                  <a:pt x="122" y="41"/>
                </a:cubicBezTo>
                <a:cubicBezTo>
                  <a:pt x="120" y="34"/>
                  <a:pt x="120" y="34"/>
                  <a:pt x="120" y="34"/>
                </a:cubicBezTo>
                <a:cubicBezTo>
                  <a:pt x="114" y="32"/>
                  <a:pt x="114" y="32"/>
                  <a:pt x="114" y="32"/>
                </a:cubicBezTo>
                <a:cubicBezTo>
                  <a:pt x="105" y="27"/>
                  <a:pt x="105" y="27"/>
                  <a:pt x="105" y="27"/>
                </a:cubicBezTo>
                <a:cubicBezTo>
                  <a:pt x="95" y="26"/>
                  <a:pt x="95" y="26"/>
                  <a:pt x="95" y="26"/>
                </a:cubicBezTo>
                <a:cubicBezTo>
                  <a:pt x="92" y="25"/>
                  <a:pt x="92" y="25"/>
                  <a:pt x="92" y="25"/>
                </a:cubicBezTo>
                <a:cubicBezTo>
                  <a:pt x="90" y="22"/>
                  <a:pt x="90" y="22"/>
                  <a:pt x="90" y="22"/>
                </a:cubicBezTo>
                <a:cubicBezTo>
                  <a:pt x="82" y="19"/>
                  <a:pt x="82" y="19"/>
                  <a:pt x="82" y="19"/>
                </a:cubicBezTo>
                <a:cubicBezTo>
                  <a:pt x="75" y="15"/>
                  <a:pt x="75" y="15"/>
                  <a:pt x="75" y="15"/>
                </a:cubicBezTo>
                <a:cubicBezTo>
                  <a:pt x="74" y="11"/>
                  <a:pt x="74" y="11"/>
                  <a:pt x="74" y="11"/>
                </a:cubicBezTo>
                <a:cubicBezTo>
                  <a:pt x="71" y="3"/>
                  <a:pt x="71" y="3"/>
                  <a:pt x="71" y="3"/>
                </a:cubicBezTo>
                <a:cubicBezTo>
                  <a:pt x="70" y="3"/>
                  <a:pt x="70" y="3"/>
                  <a:pt x="70" y="3"/>
                </a:cubicBezTo>
                <a:cubicBezTo>
                  <a:pt x="66" y="9"/>
                  <a:pt x="66" y="9"/>
                  <a:pt x="66" y="9"/>
                </a:cubicBezTo>
                <a:cubicBezTo>
                  <a:pt x="62" y="11"/>
                  <a:pt x="62" y="11"/>
                  <a:pt x="62" y="11"/>
                </a:cubicBezTo>
                <a:cubicBezTo>
                  <a:pt x="61" y="10"/>
                  <a:pt x="61" y="10"/>
                  <a:pt x="61" y="10"/>
                </a:cubicBezTo>
                <a:cubicBezTo>
                  <a:pt x="61" y="10"/>
                  <a:pt x="61" y="10"/>
                  <a:pt x="61" y="10"/>
                </a:cubicBezTo>
                <a:cubicBezTo>
                  <a:pt x="56" y="10"/>
                  <a:pt x="56" y="10"/>
                  <a:pt x="56" y="10"/>
                </a:cubicBezTo>
                <a:cubicBezTo>
                  <a:pt x="54" y="11"/>
                  <a:pt x="54" y="11"/>
                  <a:pt x="54" y="11"/>
                </a:cubicBezTo>
                <a:cubicBezTo>
                  <a:pt x="53" y="11"/>
                  <a:pt x="53" y="11"/>
                  <a:pt x="53" y="11"/>
                </a:cubicBezTo>
                <a:cubicBezTo>
                  <a:pt x="53" y="11"/>
                  <a:pt x="53" y="11"/>
                  <a:pt x="53" y="11"/>
                </a:cubicBezTo>
                <a:cubicBezTo>
                  <a:pt x="48" y="12"/>
                  <a:pt x="48" y="12"/>
                  <a:pt x="48" y="12"/>
                </a:cubicBezTo>
                <a:cubicBezTo>
                  <a:pt x="45" y="13"/>
                  <a:pt x="45" y="13"/>
                  <a:pt x="45" y="13"/>
                </a:cubicBezTo>
                <a:cubicBezTo>
                  <a:pt x="42" y="10"/>
                  <a:pt x="42" y="10"/>
                  <a:pt x="42" y="10"/>
                </a:cubicBezTo>
                <a:cubicBezTo>
                  <a:pt x="43" y="4"/>
                  <a:pt x="43" y="4"/>
                  <a:pt x="43" y="4"/>
                </a:cubicBezTo>
                <a:cubicBezTo>
                  <a:pt x="41" y="1"/>
                  <a:pt x="41" y="1"/>
                  <a:pt x="41" y="1"/>
                </a:cubicBezTo>
                <a:cubicBezTo>
                  <a:pt x="39" y="0"/>
                  <a:pt x="39" y="0"/>
                  <a:pt x="39" y="0"/>
                </a:cubicBezTo>
                <a:cubicBezTo>
                  <a:pt x="40" y="2"/>
                  <a:pt x="40" y="2"/>
                  <a:pt x="40" y="2"/>
                </a:cubicBezTo>
                <a:cubicBezTo>
                  <a:pt x="35" y="4"/>
                  <a:pt x="35" y="4"/>
                  <a:pt x="35" y="4"/>
                </a:cubicBezTo>
                <a:cubicBezTo>
                  <a:pt x="27" y="4"/>
                  <a:pt x="27" y="4"/>
                  <a:pt x="27" y="4"/>
                </a:cubicBezTo>
                <a:cubicBezTo>
                  <a:pt x="30" y="9"/>
                  <a:pt x="30" y="9"/>
                  <a:pt x="30" y="9"/>
                </a:cubicBezTo>
                <a:cubicBezTo>
                  <a:pt x="31" y="12"/>
                  <a:pt x="31" y="12"/>
                  <a:pt x="31" y="12"/>
                </a:cubicBezTo>
                <a:cubicBezTo>
                  <a:pt x="22" y="15"/>
                  <a:pt x="22" y="15"/>
                  <a:pt x="22" y="15"/>
                </a:cubicBezTo>
                <a:cubicBezTo>
                  <a:pt x="19" y="12"/>
                  <a:pt x="19" y="12"/>
                  <a:pt x="19" y="12"/>
                </a:cubicBezTo>
                <a:cubicBezTo>
                  <a:pt x="11" y="14"/>
                  <a:pt x="11" y="14"/>
                  <a:pt x="11" y="14"/>
                </a:cubicBezTo>
                <a:cubicBezTo>
                  <a:pt x="12" y="19"/>
                  <a:pt x="12" y="19"/>
                  <a:pt x="12" y="19"/>
                </a:cubicBezTo>
                <a:cubicBezTo>
                  <a:pt x="10" y="30"/>
                  <a:pt x="10" y="30"/>
                  <a:pt x="10" y="30"/>
                </a:cubicBezTo>
                <a:cubicBezTo>
                  <a:pt x="8" y="28"/>
                  <a:pt x="8" y="28"/>
                  <a:pt x="8" y="28"/>
                </a:cubicBezTo>
                <a:cubicBezTo>
                  <a:pt x="7" y="31"/>
                  <a:pt x="7" y="31"/>
                  <a:pt x="7" y="31"/>
                </a:cubicBezTo>
                <a:cubicBezTo>
                  <a:pt x="4" y="33"/>
                  <a:pt x="4" y="33"/>
                  <a:pt x="4" y="33"/>
                </a:cubicBezTo>
                <a:cubicBezTo>
                  <a:pt x="0" y="39"/>
                  <a:pt x="0" y="39"/>
                  <a:pt x="0" y="39"/>
                </a:cubicBezTo>
                <a:cubicBezTo>
                  <a:pt x="0" y="45"/>
                  <a:pt x="0" y="45"/>
                  <a:pt x="0" y="45"/>
                </a:cubicBezTo>
                <a:cubicBezTo>
                  <a:pt x="4" y="48"/>
                  <a:pt x="4" y="48"/>
                  <a:pt x="4" y="48"/>
                </a:cubicBezTo>
                <a:cubicBezTo>
                  <a:pt x="9" y="46"/>
                  <a:pt x="9" y="46"/>
                  <a:pt x="9" y="46"/>
                </a:cubicBezTo>
                <a:cubicBezTo>
                  <a:pt x="10" y="52"/>
                  <a:pt x="10" y="52"/>
                  <a:pt x="10" y="52"/>
                </a:cubicBezTo>
                <a:cubicBezTo>
                  <a:pt x="12" y="52"/>
                  <a:pt x="12" y="52"/>
                  <a:pt x="12" y="52"/>
                </a:cubicBezTo>
                <a:cubicBezTo>
                  <a:pt x="12" y="53"/>
                  <a:pt x="12" y="53"/>
                  <a:pt x="12" y="53"/>
                </a:cubicBezTo>
                <a:cubicBezTo>
                  <a:pt x="16" y="52"/>
                  <a:pt x="16" y="52"/>
                  <a:pt x="16" y="52"/>
                </a:cubicBezTo>
                <a:cubicBezTo>
                  <a:pt x="20" y="49"/>
                  <a:pt x="20" y="49"/>
                  <a:pt x="20" y="49"/>
                </a:cubicBezTo>
                <a:cubicBezTo>
                  <a:pt x="26" y="50"/>
                  <a:pt x="26" y="50"/>
                  <a:pt x="26" y="50"/>
                </a:cubicBezTo>
                <a:cubicBezTo>
                  <a:pt x="27" y="56"/>
                  <a:pt x="27" y="56"/>
                  <a:pt x="27" y="56"/>
                </a:cubicBezTo>
                <a:cubicBezTo>
                  <a:pt x="33" y="59"/>
                  <a:pt x="33" y="59"/>
                  <a:pt x="33" y="59"/>
                </a:cubicBezTo>
                <a:cubicBezTo>
                  <a:pt x="40" y="62"/>
                  <a:pt x="40" y="62"/>
                  <a:pt x="40" y="62"/>
                </a:cubicBezTo>
                <a:cubicBezTo>
                  <a:pt x="40" y="66"/>
                  <a:pt x="40" y="66"/>
                  <a:pt x="40" y="66"/>
                </a:cubicBezTo>
                <a:cubicBezTo>
                  <a:pt x="40" y="66"/>
                  <a:pt x="42" y="69"/>
                  <a:pt x="42" y="69"/>
                </a:cubicBezTo>
                <a:cubicBezTo>
                  <a:pt x="43" y="69"/>
                  <a:pt x="48" y="70"/>
                  <a:pt x="48" y="70"/>
                </a:cubicBezTo>
                <a:cubicBezTo>
                  <a:pt x="48" y="74"/>
                  <a:pt x="48" y="74"/>
                  <a:pt x="48" y="74"/>
                </a:cubicBezTo>
                <a:cubicBezTo>
                  <a:pt x="48" y="81"/>
                  <a:pt x="48" y="81"/>
                  <a:pt x="48" y="8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9" name="任意多边形 16813"/>
          <p:cNvSpPr/>
          <p:nvPr/>
        </p:nvSpPr>
        <p:spPr>
          <a:xfrm>
            <a:off x="4120288" y="5281079"/>
            <a:ext cx="112641" cy="171560"/>
          </a:xfrm>
          <a:custGeom>
            <a:avLst/>
            <a:gdLst/>
            <a:ahLst/>
            <a:cxnLst/>
            <a:rect l="0" t="0" r="0" b="0"/>
            <a:pathLst>
              <a:path w="78" h="120">
                <a:moveTo>
                  <a:pt x="0" y="0"/>
                </a:moveTo>
                <a:lnTo>
                  <a:pt x="0" y="6"/>
                </a:lnTo>
                <a:lnTo>
                  <a:pt x="18" y="36"/>
                </a:lnTo>
                <a:lnTo>
                  <a:pt x="30" y="48"/>
                </a:lnTo>
                <a:lnTo>
                  <a:pt x="54" y="78"/>
                </a:lnTo>
                <a:lnTo>
                  <a:pt x="66" y="96"/>
                </a:lnTo>
                <a:lnTo>
                  <a:pt x="72" y="108"/>
                </a:lnTo>
                <a:lnTo>
                  <a:pt x="78" y="120"/>
                </a:lnTo>
                <a:lnTo>
                  <a:pt x="0"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0" name="任意多边形 16814"/>
          <p:cNvSpPr/>
          <p:nvPr/>
        </p:nvSpPr>
        <p:spPr>
          <a:xfrm>
            <a:off x="4120288" y="5281079"/>
            <a:ext cx="112641" cy="171560"/>
          </a:xfrm>
          <a:custGeom>
            <a:avLst/>
            <a:gdLst/>
            <a:ahLst/>
            <a:cxnLst/>
            <a:rect l="0" t="0" r="0" b="0"/>
            <a:pathLst>
              <a:path w="78" h="120">
                <a:moveTo>
                  <a:pt x="0" y="0"/>
                </a:moveTo>
                <a:lnTo>
                  <a:pt x="0" y="6"/>
                </a:lnTo>
                <a:lnTo>
                  <a:pt x="18" y="36"/>
                </a:lnTo>
                <a:lnTo>
                  <a:pt x="30" y="48"/>
                </a:lnTo>
                <a:lnTo>
                  <a:pt x="54" y="78"/>
                </a:lnTo>
                <a:lnTo>
                  <a:pt x="66" y="96"/>
                </a:lnTo>
                <a:lnTo>
                  <a:pt x="72" y="108"/>
                </a:lnTo>
                <a:lnTo>
                  <a:pt x="78" y="120"/>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1" name="任意多边形 16815"/>
          <p:cNvSpPr/>
          <p:nvPr/>
        </p:nvSpPr>
        <p:spPr>
          <a:xfrm>
            <a:off x="4127219" y="4565381"/>
            <a:ext cx="105709" cy="119571"/>
          </a:xfrm>
          <a:custGeom>
            <a:avLst/>
            <a:gdLst/>
            <a:ahLst/>
            <a:cxnLst/>
            <a:rect l="0" t="0" r="0" b="0"/>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2" name="任意多边形 16816"/>
          <p:cNvSpPr/>
          <p:nvPr/>
        </p:nvSpPr>
        <p:spPr>
          <a:xfrm>
            <a:off x="4127219" y="4565381"/>
            <a:ext cx="105709" cy="119571"/>
          </a:xfrm>
          <a:custGeom>
            <a:avLst/>
            <a:gdLst/>
            <a:ahLst/>
            <a:cxnLst/>
            <a:rect l="0" t="0" r="0" b="0"/>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3" name="任意多边形 16817"/>
          <p:cNvSpPr/>
          <p:nvPr/>
        </p:nvSpPr>
        <p:spPr>
          <a:xfrm>
            <a:off x="3719982" y="4411150"/>
            <a:ext cx="365647" cy="306729"/>
          </a:xfrm>
          <a:custGeom>
            <a:avLst/>
            <a:gdLst/>
            <a:ahLst/>
            <a:cxnLst/>
            <a:rect l="0" t="0" r="0" b="0"/>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4" name="任意多边形 16818"/>
          <p:cNvSpPr/>
          <p:nvPr/>
        </p:nvSpPr>
        <p:spPr>
          <a:xfrm>
            <a:off x="3486036" y="4752537"/>
            <a:ext cx="344853" cy="476554"/>
          </a:xfrm>
          <a:custGeom>
            <a:avLst/>
            <a:gdLst/>
            <a:ahLst/>
            <a:cxnLst/>
            <a:rect l="0" t="0" r="0" b="0"/>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5" name="任意多边形 16819"/>
          <p:cNvSpPr/>
          <p:nvPr/>
        </p:nvSpPr>
        <p:spPr>
          <a:xfrm>
            <a:off x="3486036" y="4752537"/>
            <a:ext cx="344853" cy="476554"/>
          </a:xfrm>
          <a:custGeom>
            <a:avLst/>
            <a:gdLst/>
            <a:ahLst/>
            <a:cxnLst/>
            <a:rect l="0" t="0" r="0" b="0"/>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6" name="任意多边形 16820"/>
          <p:cNvSpPr/>
          <p:nvPr/>
        </p:nvSpPr>
        <p:spPr>
          <a:xfrm>
            <a:off x="3510297" y="4700549"/>
            <a:ext cx="147299" cy="162895"/>
          </a:xfrm>
          <a:custGeom>
            <a:avLst/>
            <a:gdLst/>
            <a:ahLst/>
            <a:cxnLst/>
            <a:rect l="0" t="0" r="0" b="0"/>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7" name="任意多边形 16821"/>
          <p:cNvSpPr/>
          <p:nvPr/>
        </p:nvSpPr>
        <p:spPr>
          <a:xfrm>
            <a:off x="3269421" y="4300242"/>
            <a:ext cx="164628" cy="76249"/>
          </a:xfrm>
          <a:custGeom>
            <a:avLst/>
            <a:gdLst/>
            <a:ahLst/>
            <a:cxnLst/>
            <a:rect l="0" t="0" r="0" b="0"/>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8" name="任意多边形 16822"/>
          <p:cNvSpPr/>
          <p:nvPr/>
        </p:nvSpPr>
        <p:spPr>
          <a:xfrm>
            <a:off x="3182774" y="4255186"/>
            <a:ext cx="129969" cy="107441"/>
          </a:xfrm>
          <a:custGeom>
            <a:avLst/>
            <a:gdLst/>
            <a:ahLst/>
            <a:cxnLst/>
            <a:rect l="0" t="0" r="0" b="0"/>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9" name="任意多边形 16823"/>
          <p:cNvSpPr/>
          <p:nvPr/>
        </p:nvSpPr>
        <p:spPr>
          <a:xfrm>
            <a:off x="2517330" y="3804625"/>
            <a:ext cx="823140" cy="538941"/>
          </a:xfrm>
          <a:custGeom>
            <a:avLst/>
            <a:gdLst/>
            <a:ahLst/>
            <a:cxnLst/>
            <a:rect l="0" t="0" r="0" b="0"/>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0" name="任意多边形 16824"/>
          <p:cNvSpPr/>
          <p:nvPr/>
        </p:nvSpPr>
        <p:spPr>
          <a:xfrm rot="20747712">
            <a:off x="3863814" y="1645398"/>
            <a:ext cx="887259" cy="979104"/>
          </a:xfrm>
          <a:custGeom>
            <a:avLst/>
            <a:gdLst/>
            <a:ahLst/>
            <a:cxnLst/>
            <a:rect l="0" t="0" r="0" b="0"/>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1" name="任意多边形 16825"/>
          <p:cNvSpPr/>
          <p:nvPr/>
        </p:nvSpPr>
        <p:spPr>
          <a:xfrm>
            <a:off x="2808462" y="1908803"/>
            <a:ext cx="45056" cy="39858"/>
          </a:xfrm>
          <a:custGeom>
            <a:avLst/>
            <a:gdLst/>
            <a:ahLst/>
            <a:cxnLst/>
            <a:rect l="0" t="0" r="0" b="0"/>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2" name="任意多边形 16826"/>
          <p:cNvSpPr/>
          <p:nvPr/>
        </p:nvSpPr>
        <p:spPr>
          <a:xfrm>
            <a:off x="3193172" y="2231127"/>
            <a:ext cx="0" cy="5199"/>
          </a:xfrm>
          <a:custGeom>
            <a:avLst/>
            <a:gdLst/>
            <a:ahLst/>
            <a:cxnLst/>
            <a:rect l="0" t="0" r="0" b="0"/>
            <a:pathLst>
              <a:path w="1" h="4">
                <a:moveTo>
                  <a:pt x="1" y="2"/>
                </a:moveTo>
                <a:lnTo>
                  <a:pt x="1" y="1"/>
                </a:lnTo>
                <a:lnTo>
                  <a:pt x="1" y="1"/>
                </a:lnTo>
                <a:lnTo>
                  <a:pt x="0" y="0"/>
                </a:lnTo>
                <a:lnTo>
                  <a:pt x="0" y="0"/>
                </a:lnTo>
                <a:lnTo>
                  <a:pt x="1" y="2"/>
                </a:lnTo>
                <a:lnTo>
                  <a:pt x="1" y="4"/>
                </a:lnTo>
                <a:lnTo>
                  <a:pt x="1" y="4"/>
                </a:lnTo>
                <a:lnTo>
                  <a:pt x="1" y="2"/>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3" name="任意多边形 16827"/>
          <p:cNvSpPr/>
          <p:nvPr/>
        </p:nvSpPr>
        <p:spPr>
          <a:xfrm>
            <a:off x="3583080" y="2267519"/>
            <a:ext cx="3466" cy="6932"/>
          </a:xfrm>
          <a:custGeom>
            <a:avLst/>
            <a:gdLst/>
            <a:ahLst/>
            <a:cxnLst/>
            <a:rect l="0" t="0" r="0" b="0"/>
            <a:pathLst>
              <a:path w="5" h="8">
                <a:moveTo>
                  <a:pt x="5" y="8"/>
                </a:moveTo>
                <a:lnTo>
                  <a:pt x="5" y="6"/>
                </a:lnTo>
                <a:lnTo>
                  <a:pt x="5" y="5"/>
                </a:lnTo>
                <a:lnTo>
                  <a:pt x="5" y="2"/>
                </a:lnTo>
                <a:lnTo>
                  <a:pt x="3" y="0"/>
                </a:lnTo>
                <a:lnTo>
                  <a:pt x="0" y="0"/>
                </a:lnTo>
                <a:lnTo>
                  <a:pt x="0" y="1"/>
                </a:lnTo>
                <a:lnTo>
                  <a:pt x="2" y="5"/>
                </a:lnTo>
                <a:lnTo>
                  <a:pt x="5" y="8"/>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4" name="任意多边形 16828"/>
          <p:cNvSpPr/>
          <p:nvPr/>
        </p:nvSpPr>
        <p:spPr>
          <a:xfrm>
            <a:off x="3200104" y="1811759"/>
            <a:ext cx="15596" cy="15597"/>
          </a:xfrm>
          <a:custGeom>
            <a:avLst/>
            <a:gdLst/>
            <a:ahLst/>
            <a:cxnLst/>
            <a:rect l="0" t="0" r="0" b="0"/>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1" y="6"/>
                </a:lnTo>
                <a:lnTo>
                  <a:pt x="1" y="6"/>
                </a:lnTo>
                <a:lnTo>
                  <a:pt x="2" y="7"/>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5" name="任意多边形 16829"/>
          <p:cNvSpPr/>
          <p:nvPr/>
        </p:nvSpPr>
        <p:spPr>
          <a:xfrm>
            <a:off x="3404589" y="2322973"/>
            <a:ext cx="157696" cy="131702"/>
          </a:xfrm>
          <a:custGeom>
            <a:avLst/>
            <a:gdLst/>
            <a:ahLst/>
            <a:cxnLst/>
            <a:rect l="0" t="0" r="0" b="0"/>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6" name="任意多边形 16830"/>
          <p:cNvSpPr/>
          <p:nvPr/>
        </p:nvSpPr>
        <p:spPr>
          <a:xfrm>
            <a:off x="3278085" y="1927866"/>
            <a:ext cx="653314" cy="436698"/>
          </a:xfrm>
          <a:custGeom>
            <a:avLst/>
            <a:gdLst/>
            <a:ahLst/>
            <a:cxnLst/>
            <a:rect l="0" t="0" r="0" b="0"/>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7" name="任意多边形 16831"/>
          <p:cNvSpPr/>
          <p:nvPr/>
        </p:nvSpPr>
        <p:spPr>
          <a:xfrm>
            <a:off x="2713150" y="1855083"/>
            <a:ext cx="173293" cy="159429"/>
          </a:xfrm>
          <a:custGeom>
            <a:avLst/>
            <a:gdLst/>
            <a:ahLst/>
            <a:cxnLst/>
            <a:rect l="0" t="0" r="0" b="0"/>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8" name="任意多边形 16832"/>
          <p:cNvSpPr/>
          <p:nvPr/>
        </p:nvSpPr>
        <p:spPr>
          <a:xfrm>
            <a:off x="2896841" y="1796163"/>
            <a:ext cx="157697" cy="102242"/>
          </a:xfrm>
          <a:custGeom>
            <a:avLst/>
            <a:gdLst/>
            <a:ahLst/>
            <a:cxnLst/>
            <a:rect l="0" t="0" r="0" b="0"/>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9" name="任意多边形 16833"/>
          <p:cNvSpPr/>
          <p:nvPr/>
        </p:nvSpPr>
        <p:spPr>
          <a:xfrm>
            <a:off x="2830990" y="1742442"/>
            <a:ext cx="119573" cy="67585"/>
          </a:xfrm>
          <a:custGeom>
            <a:avLst/>
            <a:gdLst/>
            <a:ahLst/>
            <a:cxnLst/>
            <a:rect l="0" t="0" r="0" b="0"/>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0" name="任意多边形 16834"/>
          <p:cNvSpPr/>
          <p:nvPr/>
        </p:nvSpPr>
        <p:spPr>
          <a:xfrm>
            <a:off x="3066668" y="1810027"/>
            <a:ext cx="100510" cy="88379"/>
          </a:xfrm>
          <a:custGeom>
            <a:avLst/>
            <a:gdLst/>
            <a:ahLst/>
            <a:cxnLst/>
            <a:rect l="0" t="0" r="0" b="0"/>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1" name="任意多边形 16835"/>
          <p:cNvSpPr/>
          <p:nvPr/>
        </p:nvSpPr>
        <p:spPr>
          <a:xfrm>
            <a:off x="3168911" y="1863747"/>
            <a:ext cx="39857" cy="50255"/>
          </a:xfrm>
          <a:custGeom>
            <a:avLst/>
            <a:gdLst/>
            <a:ahLst/>
            <a:cxnLst/>
            <a:rect l="0" t="0" r="0" b="0"/>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2" name="任意多边形 16836"/>
          <p:cNvSpPr/>
          <p:nvPr/>
        </p:nvSpPr>
        <p:spPr>
          <a:xfrm>
            <a:off x="3158513" y="1794430"/>
            <a:ext cx="235678" cy="112641"/>
          </a:xfrm>
          <a:custGeom>
            <a:avLst/>
            <a:gdLst/>
            <a:ahLst/>
            <a:cxnLst/>
            <a:rect l="0" t="0" r="0" b="0"/>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3" name="任意多边形 16837"/>
          <p:cNvSpPr/>
          <p:nvPr/>
        </p:nvSpPr>
        <p:spPr>
          <a:xfrm>
            <a:off x="2973090" y="1723380"/>
            <a:ext cx="48522" cy="41590"/>
          </a:xfrm>
          <a:custGeom>
            <a:avLst/>
            <a:gdLst/>
            <a:ahLst/>
            <a:cxnLst/>
            <a:rect l="0" t="0" r="0" b="0"/>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4" name="任意多边形 16838"/>
          <p:cNvSpPr/>
          <p:nvPr/>
        </p:nvSpPr>
        <p:spPr>
          <a:xfrm>
            <a:off x="3158513" y="1459975"/>
            <a:ext cx="235678" cy="353517"/>
          </a:xfrm>
          <a:custGeom>
            <a:avLst/>
            <a:gdLst/>
            <a:ahLst/>
            <a:cxnLst/>
            <a:rect l="0" t="0" r="0" b="0"/>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5" name="任意多边形 16839"/>
          <p:cNvSpPr/>
          <p:nvPr/>
        </p:nvSpPr>
        <p:spPr>
          <a:xfrm>
            <a:off x="3163712" y="1752840"/>
            <a:ext cx="39858" cy="19063"/>
          </a:xfrm>
          <a:custGeom>
            <a:avLst/>
            <a:gdLst/>
            <a:ahLst/>
            <a:cxnLst/>
            <a:rect l="0" t="0" r="0" b="0"/>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6" name="任意多边形 16840"/>
          <p:cNvSpPr/>
          <p:nvPr/>
        </p:nvSpPr>
        <p:spPr>
          <a:xfrm>
            <a:off x="3142916" y="1702585"/>
            <a:ext cx="36392" cy="51988"/>
          </a:xfrm>
          <a:custGeom>
            <a:avLst/>
            <a:gdLst/>
            <a:ahLst/>
            <a:cxnLst/>
            <a:rect l="0" t="0" r="0" b="0"/>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lnTo>
                  <a:pt x="22" y="1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7" name="任意多边形 16841"/>
          <p:cNvSpPr/>
          <p:nvPr/>
        </p:nvSpPr>
        <p:spPr>
          <a:xfrm>
            <a:off x="3070134" y="1678324"/>
            <a:ext cx="65851" cy="74515"/>
          </a:xfrm>
          <a:custGeom>
            <a:avLst/>
            <a:gdLst/>
            <a:ahLst/>
            <a:cxnLst/>
            <a:rect l="0" t="0" r="0" b="0"/>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8" name="任意多边形 16842"/>
          <p:cNvSpPr/>
          <p:nvPr/>
        </p:nvSpPr>
        <p:spPr>
          <a:xfrm>
            <a:off x="2804996" y="1948661"/>
            <a:ext cx="294598" cy="256473"/>
          </a:xfrm>
          <a:custGeom>
            <a:avLst/>
            <a:gdLst/>
            <a:ahLst/>
            <a:cxnLst/>
            <a:rect l="0" t="0" r="0" b="0"/>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9" name="任意多边形 16844"/>
          <p:cNvSpPr/>
          <p:nvPr/>
        </p:nvSpPr>
        <p:spPr>
          <a:xfrm>
            <a:off x="3927933" y="4279447"/>
            <a:ext cx="39857" cy="20795"/>
          </a:xfrm>
          <a:custGeom>
            <a:avLst/>
            <a:gdLst/>
            <a:ahLst/>
            <a:cxnLst/>
            <a:rect l="0" t="0" r="0" b="0"/>
            <a:pathLst>
              <a:path w="23" h="18">
                <a:moveTo>
                  <a:pt x="2" y="0"/>
                </a:moveTo>
                <a:lnTo>
                  <a:pt x="23" y="1"/>
                </a:lnTo>
                <a:lnTo>
                  <a:pt x="21" y="18"/>
                </a:lnTo>
                <a:lnTo>
                  <a:pt x="0" y="13"/>
                </a:lnTo>
                <a:lnTo>
                  <a:pt x="2" y="0"/>
                </a:lnTo>
                <a:close/>
              </a:path>
            </a:pathLst>
          </a:custGeom>
          <a:solidFill>
            <a:srgbClr val="019ED5"/>
          </a:solidFill>
          <a:ln w="6350"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0" name="任意多边形 16845"/>
          <p:cNvSpPr/>
          <p:nvPr/>
        </p:nvSpPr>
        <p:spPr>
          <a:xfrm>
            <a:off x="8457805" y="4156410"/>
            <a:ext cx="220081" cy="395107"/>
          </a:xfrm>
          <a:custGeom>
            <a:avLst/>
            <a:gdLst/>
            <a:ahLst/>
            <a:cxnLst/>
            <a:rect l="0" t="0" r="0" b="0"/>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1" name="任意多边形 16846"/>
          <p:cNvSpPr/>
          <p:nvPr/>
        </p:nvSpPr>
        <p:spPr>
          <a:xfrm>
            <a:off x="8312239" y="3932862"/>
            <a:ext cx="247808" cy="485220"/>
          </a:xfrm>
          <a:custGeom>
            <a:avLst/>
            <a:gdLst/>
            <a:ahLst/>
            <a:cxnLst/>
            <a:rect l="0" t="0" r="0" b="0"/>
            <a:pathLst>
              <a:path w="120" h="233">
                <a:moveTo>
                  <a:pt x="72" y="0"/>
                </a:moveTo>
                <a:lnTo>
                  <a:pt x="55" y="17"/>
                </a:lnTo>
                <a:lnTo>
                  <a:pt x="40" y="26"/>
                </a:lnTo>
                <a:lnTo>
                  <a:pt x="15" y="60"/>
                </a:lnTo>
                <a:lnTo>
                  <a:pt x="7" y="85"/>
                </a:lnTo>
                <a:lnTo>
                  <a:pt x="0" y="98"/>
                </a:lnTo>
                <a:lnTo>
                  <a:pt x="23" y="123"/>
                </a:lnTo>
                <a:lnTo>
                  <a:pt x="31" y="142"/>
                </a:lnTo>
                <a:lnTo>
                  <a:pt x="26" y="161"/>
                </a:lnTo>
                <a:lnTo>
                  <a:pt x="44" y="165"/>
                </a:lnTo>
                <a:lnTo>
                  <a:pt x="58" y="157"/>
                </a:lnTo>
                <a:lnTo>
                  <a:pt x="65" y="148"/>
                </a:lnTo>
                <a:lnTo>
                  <a:pt x="80" y="188"/>
                </a:lnTo>
                <a:lnTo>
                  <a:pt x="86" y="211"/>
                </a:lnTo>
                <a:lnTo>
                  <a:pt x="85" y="233"/>
                </a:lnTo>
                <a:lnTo>
                  <a:pt x="99" y="212"/>
                </a:lnTo>
                <a:lnTo>
                  <a:pt x="92" y="188"/>
                </a:lnTo>
                <a:lnTo>
                  <a:pt x="80" y="173"/>
                </a:lnTo>
                <a:lnTo>
                  <a:pt x="86" y="161"/>
                </a:lnTo>
                <a:lnTo>
                  <a:pt x="85" y="151"/>
                </a:lnTo>
                <a:lnTo>
                  <a:pt x="69" y="130"/>
                </a:lnTo>
                <a:lnTo>
                  <a:pt x="77" y="114"/>
                </a:lnTo>
                <a:lnTo>
                  <a:pt x="106" y="106"/>
                </a:lnTo>
                <a:lnTo>
                  <a:pt x="120" y="91"/>
                </a:lnTo>
                <a:lnTo>
                  <a:pt x="111" y="91"/>
                </a:lnTo>
                <a:lnTo>
                  <a:pt x="104" y="87"/>
                </a:lnTo>
                <a:lnTo>
                  <a:pt x="93" y="84"/>
                </a:lnTo>
                <a:lnTo>
                  <a:pt x="98" y="73"/>
                </a:lnTo>
                <a:lnTo>
                  <a:pt x="88" y="60"/>
                </a:lnTo>
                <a:lnTo>
                  <a:pt x="77" y="42"/>
                </a:lnTo>
                <a:lnTo>
                  <a:pt x="86" y="34"/>
                </a:lnTo>
                <a:lnTo>
                  <a:pt x="86" y="13"/>
                </a:lnTo>
                <a:lnTo>
                  <a:pt x="72"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2" name="任意多边形 16847"/>
          <p:cNvSpPr/>
          <p:nvPr/>
        </p:nvSpPr>
        <p:spPr>
          <a:xfrm>
            <a:off x="8560048" y="4541120"/>
            <a:ext cx="126504" cy="145566"/>
          </a:xfrm>
          <a:custGeom>
            <a:avLst/>
            <a:gdLst/>
            <a:ahLst/>
            <a:cxnLst/>
            <a:rect l="0" t="0" r="0" b="0"/>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3" name="直接连接符 192"/>
          <p:cNvSpPr/>
          <p:nvPr/>
        </p:nvSpPr>
        <p:spPr>
          <a:xfrm>
            <a:off x="9019274" y="4237857"/>
            <a:ext cx="0" cy="0"/>
          </a:xfrm>
          <a:prstGeom prst="line">
            <a:avLst/>
          </a:prstGeom>
          <a:ln w="0"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4" name="任意多边形 16849"/>
          <p:cNvSpPr/>
          <p:nvPr/>
        </p:nvSpPr>
        <p:spPr>
          <a:xfrm>
            <a:off x="5066466" y="2343768"/>
            <a:ext cx="143834" cy="55454"/>
          </a:xfrm>
          <a:custGeom>
            <a:avLst/>
            <a:gdLst/>
            <a:ahLst/>
            <a:cxnLst/>
            <a:rect l="0" t="0" r="0" b="0"/>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solidFill>
            <a:srgbClr val="8AABCA"/>
          </a:solidFill>
          <a:ln w="762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5" name="任意多边形 16850"/>
          <p:cNvSpPr/>
          <p:nvPr/>
        </p:nvSpPr>
        <p:spPr>
          <a:xfrm>
            <a:off x="9428245" y="4672822"/>
            <a:ext cx="235678" cy="202752"/>
          </a:xfrm>
          <a:custGeom>
            <a:avLst/>
            <a:gdLst/>
            <a:ahLst/>
            <a:cxnLst/>
            <a:rect l="0" t="0" r="0" b="0"/>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6" name="任意多边形 16851"/>
          <p:cNvSpPr/>
          <p:nvPr/>
        </p:nvSpPr>
        <p:spPr>
          <a:xfrm>
            <a:off x="9663923" y="4721344"/>
            <a:ext cx="190622" cy="185423"/>
          </a:xfrm>
          <a:custGeom>
            <a:avLst/>
            <a:gdLst/>
            <a:ahLst/>
            <a:cxnLst/>
            <a:rect l="0" t="0" r="0" b="0"/>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nvGrpSpPr>
          <p:cNvPr id="197" name="组合 196"/>
          <p:cNvGrpSpPr/>
          <p:nvPr/>
        </p:nvGrpSpPr>
        <p:grpSpPr>
          <a:xfrm>
            <a:off x="5582878" y="2768335"/>
            <a:ext cx="273803" cy="402039"/>
            <a:chOff x="2201" y="1250"/>
            <a:chExt cx="133" cy="193"/>
          </a:xfrm>
          <a:solidFill>
            <a:srgbClr val="8AABCA"/>
          </a:solidFill>
          <a:scene3d>
            <a:camera prst="orthographicFront">
              <a:rot lat="0" lon="0" rev="0"/>
            </a:camera>
            <a:lightRig rig="balanced" dir="t">
              <a:rot lat="0" lon="0" rev="8700000"/>
            </a:lightRig>
          </a:scene3d>
        </p:grpSpPr>
        <p:sp>
          <p:nvSpPr>
            <p:cNvPr id="198" name="任意多边形 16853"/>
            <p:cNvSpPr/>
            <p:nvPr/>
          </p:nvSpPr>
          <p:spPr>
            <a:xfrm>
              <a:off x="2234" y="1250"/>
              <a:ext cx="100" cy="193"/>
            </a:xfrm>
            <a:custGeom>
              <a:avLst/>
              <a:gdLst/>
              <a:ahLst/>
              <a:cxnLst/>
              <a:rect l="0" t="0" r="0" b="0"/>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cap="flat" cmpd="sng">
              <a:noFill/>
              <a:prstDash val="solid"/>
              <a:headEnd type="none" w="med" len="med"/>
              <a:tailEnd type="none" w="med" len="med"/>
            </a:ln>
            <a:effectLst>
              <a:outerShdw blurRad="44450" dist="27940" dir="5400000" algn="ctr">
                <a:srgbClr val="000000">
                  <a:alpha val="32000"/>
                </a:srgbClr>
              </a:outerShdw>
            </a:effectLst>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9" name="任意多边形 16854"/>
            <p:cNvSpPr/>
            <p:nvPr/>
          </p:nvSpPr>
          <p:spPr>
            <a:xfrm>
              <a:off x="2201" y="1331"/>
              <a:ext cx="34" cy="22"/>
            </a:xfrm>
            <a:custGeom>
              <a:avLst/>
              <a:gdLst/>
              <a:ahLst/>
              <a:cxnLst/>
              <a:rect l="0" t="0" r="0" b="0"/>
              <a:pathLst>
                <a:path w="34" h="22">
                  <a:moveTo>
                    <a:pt x="24" y="22"/>
                  </a:moveTo>
                  <a:lnTo>
                    <a:pt x="0" y="18"/>
                  </a:lnTo>
                  <a:lnTo>
                    <a:pt x="13" y="0"/>
                  </a:lnTo>
                  <a:lnTo>
                    <a:pt x="27" y="3"/>
                  </a:lnTo>
                  <a:lnTo>
                    <a:pt x="34" y="15"/>
                  </a:lnTo>
                  <a:lnTo>
                    <a:pt x="24" y="22"/>
                  </a:lnTo>
                  <a:close/>
                </a:path>
              </a:pathLst>
            </a:custGeom>
            <a:grpFill/>
            <a:ln w="9525" cap="flat" cmpd="sng">
              <a:noFill/>
              <a:prstDash val="solid"/>
              <a:headEnd type="none" w="med" len="med"/>
              <a:tailEnd type="none" w="med" len="med"/>
            </a:ln>
            <a:effectLst>
              <a:outerShdw blurRad="44450" dist="27940" dir="5400000" algn="ctr">
                <a:srgbClr val="000000">
                  <a:alpha val="32000"/>
                </a:srgbClr>
              </a:outerShdw>
            </a:effectLst>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00" name="任意多边形 16855"/>
          <p:cNvSpPr/>
          <p:nvPr/>
        </p:nvSpPr>
        <p:spPr>
          <a:xfrm>
            <a:off x="6173807" y="3291679"/>
            <a:ext cx="74515" cy="51988"/>
          </a:xfrm>
          <a:custGeom>
            <a:avLst/>
            <a:gdLst/>
            <a:ahLst/>
            <a:cxnLst/>
            <a:rect l="0" t="0" r="0" b="0"/>
            <a:pathLst>
              <a:path w="44" h="34">
                <a:moveTo>
                  <a:pt x="3" y="33"/>
                </a:moveTo>
                <a:lnTo>
                  <a:pt x="6" y="33"/>
                </a:lnTo>
                <a:lnTo>
                  <a:pt x="9" y="32"/>
                </a:lnTo>
                <a:lnTo>
                  <a:pt x="13" y="33"/>
                </a:lnTo>
                <a:lnTo>
                  <a:pt x="17" y="28"/>
                </a:lnTo>
                <a:lnTo>
                  <a:pt x="20" y="34"/>
                </a:lnTo>
                <a:lnTo>
                  <a:pt x="21" y="32"/>
                </a:lnTo>
                <a:lnTo>
                  <a:pt x="25" y="34"/>
                </a:lnTo>
                <a:lnTo>
                  <a:pt x="27" y="33"/>
                </a:lnTo>
                <a:lnTo>
                  <a:pt x="26" y="30"/>
                </a:lnTo>
                <a:lnTo>
                  <a:pt x="28" y="29"/>
                </a:lnTo>
                <a:lnTo>
                  <a:pt x="26" y="28"/>
                </a:lnTo>
                <a:lnTo>
                  <a:pt x="29" y="25"/>
                </a:lnTo>
                <a:lnTo>
                  <a:pt x="31" y="25"/>
                </a:lnTo>
                <a:lnTo>
                  <a:pt x="32" y="25"/>
                </a:lnTo>
                <a:lnTo>
                  <a:pt x="32" y="20"/>
                </a:lnTo>
                <a:lnTo>
                  <a:pt x="30" y="19"/>
                </a:lnTo>
                <a:lnTo>
                  <a:pt x="31" y="16"/>
                </a:lnTo>
                <a:lnTo>
                  <a:pt x="33" y="16"/>
                </a:lnTo>
                <a:lnTo>
                  <a:pt x="37" y="13"/>
                </a:lnTo>
                <a:lnTo>
                  <a:pt x="38" y="12"/>
                </a:lnTo>
                <a:lnTo>
                  <a:pt x="40" y="13"/>
                </a:lnTo>
                <a:lnTo>
                  <a:pt x="39" y="10"/>
                </a:lnTo>
                <a:lnTo>
                  <a:pt x="41" y="9"/>
                </a:lnTo>
                <a:lnTo>
                  <a:pt x="44" y="11"/>
                </a:lnTo>
                <a:lnTo>
                  <a:pt x="42" y="7"/>
                </a:lnTo>
                <a:lnTo>
                  <a:pt x="41" y="5"/>
                </a:lnTo>
                <a:lnTo>
                  <a:pt x="40" y="2"/>
                </a:lnTo>
                <a:lnTo>
                  <a:pt x="38" y="0"/>
                </a:lnTo>
                <a:lnTo>
                  <a:pt x="36" y="3"/>
                </a:lnTo>
                <a:lnTo>
                  <a:pt x="36" y="6"/>
                </a:lnTo>
                <a:lnTo>
                  <a:pt x="34" y="5"/>
                </a:lnTo>
                <a:lnTo>
                  <a:pt x="33" y="5"/>
                </a:lnTo>
                <a:lnTo>
                  <a:pt x="31" y="6"/>
                </a:lnTo>
                <a:lnTo>
                  <a:pt x="30" y="6"/>
                </a:lnTo>
                <a:lnTo>
                  <a:pt x="29" y="7"/>
                </a:lnTo>
                <a:lnTo>
                  <a:pt x="28" y="7"/>
                </a:lnTo>
                <a:lnTo>
                  <a:pt x="28" y="7"/>
                </a:lnTo>
                <a:lnTo>
                  <a:pt x="25" y="7"/>
                </a:lnTo>
                <a:lnTo>
                  <a:pt x="23" y="7"/>
                </a:lnTo>
                <a:lnTo>
                  <a:pt x="22" y="7"/>
                </a:lnTo>
                <a:lnTo>
                  <a:pt x="21" y="7"/>
                </a:lnTo>
                <a:lnTo>
                  <a:pt x="21" y="7"/>
                </a:lnTo>
                <a:lnTo>
                  <a:pt x="17" y="11"/>
                </a:lnTo>
                <a:lnTo>
                  <a:pt x="16" y="13"/>
                </a:lnTo>
                <a:lnTo>
                  <a:pt x="12" y="11"/>
                </a:lnTo>
                <a:lnTo>
                  <a:pt x="8" y="10"/>
                </a:lnTo>
                <a:lnTo>
                  <a:pt x="5" y="10"/>
                </a:lnTo>
                <a:lnTo>
                  <a:pt x="4" y="11"/>
                </a:lnTo>
                <a:lnTo>
                  <a:pt x="0" y="15"/>
                </a:lnTo>
                <a:lnTo>
                  <a:pt x="1" y="17"/>
                </a:lnTo>
                <a:lnTo>
                  <a:pt x="4" y="17"/>
                </a:lnTo>
                <a:lnTo>
                  <a:pt x="3" y="19"/>
                </a:lnTo>
                <a:lnTo>
                  <a:pt x="1" y="19"/>
                </a:lnTo>
                <a:lnTo>
                  <a:pt x="2" y="21"/>
                </a:lnTo>
                <a:lnTo>
                  <a:pt x="3" y="22"/>
                </a:lnTo>
                <a:lnTo>
                  <a:pt x="2" y="26"/>
                </a:lnTo>
                <a:lnTo>
                  <a:pt x="5" y="29"/>
                </a:lnTo>
                <a:lnTo>
                  <a:pt x="5" y="31"/>
                </a:lnTo>
                <a:lnTo>
                  <a:pt x="3" y="32"/>
                </a:lnTo>
                <a:lnTo>
                  <a:pt x="3" y="3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1" name="任意多边形 16857"/>
          <p:cNvSpPr/>
          <p:nvPr/>
        </p:nvSpPr>
        <p:spPr>
          <a:xfrm>
            <a:off x="6657293" y="3697184"/>
            <a:ext cx="79715" cy="48522"/>
          </a:xfrm>
          <a:custGeom>
            <a:avLst/>
            <a:gdLst/>
            <a:ahLst/>
            <a:cxnLst/>
            <a:rect l="0" t="0" r="0" b="0"/>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2" name="任意多边形 16858"/>
          <p:cNvSpPr/>
          <p:nvPr/>
        </p:nvSpPr>
        <p:spPr>
          <a:xfrm>
            <a:off x="7820088" y="3024808"/>
            <a:ext cx="1646281" cy="1143732"/>
          </a:xfrm>
          <a:custGeom>
            <a:avLst/>
            <a:gdLst/>
            <a:ahLst/>
            <a:cxnLst/>
            <a:rect l="0" t="0" r="0" b="0"/>
            <a:pathLst>
              <a:path w="950" h="660">
                <a:moveTo>
                  <a:pt x="890" y="118"/>
                </a:moveTo>
                <a:lnTo>
                  <a:pt x="890" y="118"/>
                </a:lnTo>
                <a:lnTo>
                  <a:pt x="880" y="98"/>
                </a:lnTo>
                <a:lnTo>
                  <a:pt x="880" y="98"/>
                </a:lnTo>
                <a:lnTo>
                  <a:pt x="840" y="88"/>
                </a:lnTo>
                <a:lnTo>
                  <a:pt x="840" y="88"/>
                </a:lnTo>
                <a:lnTo>
                  <a:pt x="792" y="0"/>
                </a:lnTo>
                <a:lnTo>
                  <a:pt x="792" y="0"/>
                </a:lnTo>
                <a:lnTo>
                  <a:pt x="746" y="0"/>
                </a:lnTo>
                <a:lnTo>
                  <a:pt x="746" y="0"/>
                </a:lnTo>
                <a:lnTo>
                  <a:pt x="732" y="24"/>
                </a:lnTo>
                <a:lnTo>
                  <a:pt x="732" y="24"/>
                </a:lnTo>
                <a:lnTo>
                  <a:pt x="702" y="78"/>
                </a:lnTo>
                <a:lnTo>
                  <a:pt x="702" y="78"/>
                </a:lnTo>
                <a:lnTo>
                  <a:pt x="672" y="78"/>
                </a:lnTo>
                <a:lnTo>
                  <a:pt x="672" y="78"/>
                </a:lnTo>
                <a:lnTo>
                  <a:pt x="668" y="88"/>
                </a:lnTo>
                <a:lnTo>
                  <a:pt x="668" y="88"/>
                </a:lnTo>
                <a:lnTo>
                  <a:pt x="668" y="88"/>
                </a:lnTo>
                <a:lnTo>
                  <a:pt x="668" y="88"/>
                </a:lnTo>
                <a:lnTo>
                  <a:pt x="668" y="88"/>
                </a:lnTo>
                <a:lnTo>
                  <a:pt x="668" y="88"/>
                </a:lnTo>
                <a:lnTo>
                  <a:pt x="668" y="88"/>
                </a:lnTo>
                <a:lnTo>
                  <a:pt x="668" y="88"/>
                </a:lnTo>
                <a:lnTo>
                  <a:pt x="668" y="88"/>
                </a:lnTo>
                <a:lnTo>
                  <a:pt x="668" y="88"/>
                </a:lnTo>
                <a:lnTo>
                  <a:pt x="668" y="90"/>
                </a:lnTo>
                <a:lnTo>
                  <a:pt x="668" y="90"/>
                </a:lnTo>
                <a:lnTo>
                  <a:pt x="670" y="90"/>
                </a:lnTo>
                <a:lnTo>
                  <a:pt x="670" y="90"/>
                </a:lnTo>
                <a:lnTo>
                  <a:pt x="670" y="90"/>
                </a:lnTo>
                <a:lnTo>
                  <a:pt x="670" y="90"/>
                </a:lnTo>
                <a:lnTo>
                  <a:pt x="672" y="90"/>
                </a:lnTo>
                <a:lnTo>
                  <a:pt x="672" y="90"/>
                </a:lnTo>
                <a:lnTo>
                  <a:pt x="672" y="92"/>
                </a:lnTo>
                <a:lnTo>
                  <a:pt x="672" y="92"/>
                </a:lnTo>
                <a:lnTo>
                  <a:pt x="674" y="92"/>
                </a:lnTo>
                <a:lnTo>
                  <a:pt x="674" y="92"/>
                </a:lnTo>
                <a:lnTo>
                  <a:pt x="674" y="92"/>
                </a:lnTo>
                <a:lnTo>
                  <a:pt x="674" y="92"/>
                </a:lnTo>
                <a:lnTo>
                  <a:pt x="676" y="92"/>
                </a:lnTo>
                <a:lnTo>
                  <a:pt x="676" y="92"/>
                </a:lnTo>
                <a:lnTo>
                  <a:pt x="676" y="92"/>
                </a:lnTo>
                <a:lnTo>
                  <a:pt x="676" y="92"/>
                </a:lnTo>
                <a:lnTo>
                  <a:pt x="676" y="92"/>
                </a:lnTo>
                <a:lnTo>
                  <a:pt x="676" y="92"/>
                </a:lnTo>
                <a:lnTo>
                  <a:pt x="676" y="94"/>
                </a:lnTo>
                <a:lnTo>
                  <a:pt x="676" y="94"/>
                </a:lnTo>
                <a:lnTo>
                  <a:pt x="676" y="94"/>
                </a:lnTo>
                <a:lnTo>
                  <a:pt x="676" y="94"/>
                </a:lnTo>
                <a:lnTo>
                  <a:pt x="678" y="94"/>
                </a:lnTo>
                <a:lnTo>
                  <a:pt x="678" y="94"/>
                </a:lnTo>
                <a:lnTo>
                  <a:pt x="678" y="94"/>
                </a:lnTo>
                <a:lnTo>
                  <a:pt x="678" y="94"/>
                </a:lnTo>
                <a:lnTo>
                  <a:pt x="678" y="94"/>
                </a:lnTo>
                <a:lnTo>
                  <a:pt x="678" y="94"/>
                </a:lnTo>
                <a:lnTo>
                  <a:pt x="678" y="94"/>
                </a:lnTo>
                <a:lnTo>
                  <a:pt x="678" y="94"/>
                </a:lnTo>
                <a:lnTo>
                  <a:pt x="678" y="94"/>
                </a:lnTo>
                <a:lnTo>
                  <a:pt x="678" y="94"/>
                </a:lnTo>
                <a:lnTo>
                  <a:pt x="676" y="94"/>
                </a:lnTo>
                <a:lnTo>
                  <a:pt x="676" y="94"/>
                </a:lnTo>
                <a:lnTo>
                  <a:pt x="676" y="94"/>
                </a:lnTo>
                <a:lnTo>
                  <a:pt x="676" y="94"/>
                </a:lnTo>
                <a:lnTo>
                  <a:pt x="676" y="92"/>
                </a:lnTo>
                <a:lnTo>
                  <a:pt x="676" y="92"/>
                </a:lnTo>
                <a:lnTo>
                  <a:pt x="676" y="92"/>
                </a:lnTo>
                <a:lnTo>
                  <a:pt x="676" y="92"/>
                </a:lnTo>
                <a:lnTo>
                  <a:pt x="676" y="92"/>
                </a:lnTo>
                <a:lnTo>
                  <a:pt x="676" y="92"/>
                </a:lnTo>
                <a:lnTo>
                  <a:pt x="674" y="92"/>
                </a:lnTo>
                <a:lnTo>
                  <a:pt x="674" y="92"/>
                </a:lnTo>
                <a:lnTo>
                  <a:pt x="674" y="92"/>
                </a:lnTo>
                <a:lnTo>
                  <a:pt x="674" y="92"/>
                </a:lnTo>
                <a:lnTo>
                  <a:pt x="672" y="92"/>
                </a:lnTo>
                <a:lnTo>
                  <a:pt x="672" y="92"/>
                </a:lnTo>
                <a:lnTo>
                  <a:pt x="672" y="90"/>
                </a:lnTo>
                <a:lnTo>
                  <a:pt x="672" y="90"/>
                </a:lnTo>
                <a:lnTo>
                  <a:pt x="670" y="90"/>
                </a:lnTo>
                <a:lnTo>
                  <a:pt x="670" y="90"/>
                </a:lnTo>
                <a:lnTo>
                  <a:pt x="670" y="90"/>
                </a:lnTo>
                <a:lnTo>
                  <a:pt x="670" y="90"/>
                </a:lnTo>
                <a:lnTo>
                  <a:pt x="668" y="90"/>
                </a:lnTo>
                <a:lnTo>
                  <a:pt x="668" y="90"/>
                </a:lnTo>
                <a:lnTo>
                  <a:pt x="668" y="88"/>
                </a:lnTo>
                <a:lnTo>
                  <a:pt x="668" y="88"/>
                </a:lnTo>
                <a:lnTo>
                  <a:pt x="668" y="88"/>
                </a:lnTo>
                <a:lnTo>
                  <a:pt x="668" y="88"/>
                </a:lnTo>
                <a:lnTo>
                  <a:pt x="668" y="88"/>
                </a:lnTo>
                <a:lnTo>
                  <a:pt x="668" y="88"/>
                </a:lnTo>
                <a:lnTo>
                  <a:pt x="668" y="88"/>
                </a:lnTo>
                <a:lnTo>
                  <a:pt x="668" y="88"/>
                </a:lnTo>
                <a:lnTo>
                  <a:pt x="668" y="88"/>
                </a:lnTo>
                <a:lnTo>
                  <a:pt x="668" y="88"/>
                </a:lnTo>
                <a:lnTo>
                  <a:pt x="658" y="108"/>
                </a:lnTo>
                <a:lnTo>
                  <a:pt x="658" y="108"/>
                </a:lnTo>
                <a:lnTo>
                  <a:pt x="658" y="132"/>
                </a:lnTo>
                <a:lnTo>
                  <a:pt x="658" y="132"/>
                </a:lnTo>
                <a:lnTo>
                  <a:pt x="702" y="138"/>
                </a:lnTo>
                <a:lnTo>
                  <a:pt x="702" y="138"/>
                </a:lnTo>
                <a:lnTo>
                  <a:pt x="712" y="158"/>
                </a:lnTo>
                <a:lnTo>
                  <a:pt x="712" y="158"/>
                </a:lnTo>
                <a:lnTo>
                  <a:pt x="668" y="172"/>
                </a:lnTo>
                <a:lnTo>
                  <a:pt x="668" y="172"/>
                </a:lnTo>
                <a:lnTo>
                  <a:pt x="632" y="188"/>
                </a:lnTo>
                <a:lnTo>
                  <a:pt x="632" y="188"/>
                </a:lnTo>
                <a:lnTo>
                  <a:pt x="598" y="202"/>
                </a:lnTo>
                <a:lnTo>
                  <a:pt x="598" y="202"/>
                </a:lnTo>
                <a:lnTo>
                  <a:pt x="588" y="236"/>
                </a:lnTo>
                <a:lnTo>
                  <a:pt x="588" y="236"/>
                </a:lnTo>
                <a:lnTo>
                  <a:pt x="534" y="242"/>
                </a:lnTo>
                <a:lnTo>
                  <a:pt x="534" y="242"/>
                </a:lnTo>
                <a:lnTo>
                  <a:pt x="480" y="276"/>
                </a:lnTo>
                <a:lnTo>
                  <a:pt x="480" y="276"/>
                </a:lnTo>
                <a:lnTo>
                  <a:pt x="430" y="252"/>
                </a:lnTo>
                <a:lnTo>
                  <a:pt x="430" y="252"/>
                </a:lnTo>
                <a:lnTo>
                  <a:pt x="370" y="246"/>
                </a:lnTo>
                <a:lnTo>
                  <a:pt x="370" y="246"/>
                </a:lnTo>
                <a:lnTo>
                  <a:pt x="326" y="202"/>
                </a:lnTo>
                <a:lnTo>
                  <a:pt x="326" y="202"/>
                </a:lnTo>
                <a:lnTo>
                  <a:pt x="262" y="182"/>
                </a:lnTo>
                <a:lnTo>
                  <a:pt x="262" y="182"/>
                </a:lnTo>
                <a:lnTo>
                  <a:pt x="256" y="132"/>
                </a:lnTo>
                <a:lnTo>
                  <a:pt x="256" y="132"/>
                </a:lnTo>
                <a:lnTo>
                  <a:pt x="226" y="118"/>
                </a:lnTo>
                <a:lnTo>
                  <a:pt x="226" y="118"/>
                </a:lnTo>
                <a:lnTo>
                  <a:pt x="222" y="114"/>
                </a:lnTo>
                <a:lnTo>
                  <a:pt x="222" y="114"/>
                </a:lnTo>
                <a:lnTo>
                  <a:pt x="222" y="114"/>
                </a:lnTo>
                <a:lnTo>
                  <a:pt x="222" y="114"/>
                </a:lnTo>
                <a:lnTo>
                  <a:pt x="222" y="114"/>
                </a:lnTo>
                <a:lnTo>
                  <a:pt x="222" y="114"/>
                </a:lnTo>
                <a:lnTo>
                  <a:pt x="222" y="114"/>
                </a:lnTo>
                <a:lnTo>
                  <a:pt x="222" y="114"/>
                </a:lnTo>
                <a:lnTo>
                  <a:pt x="222" y="114"/>
                </a:lnTo>
                <a:lnTo>
                  <a:pt x="222" y="114"/>
                </a:lnTo>
                <a:lnTo>
                  <a:pt x="220" y="116"/>
                </a:lnTo>
                <a:lnTo>
                  <a:pt x="220" y="116"/>
                </a:lnTo>
                <a:lnTo>
                  <a:pt x="218" y="120"/>
                </a:lnTo>
                <a:lnTo>
                  <a:pt x="218" y="120"/>
                </a:lnTo>
                <a:lnTo>
                  <a:pt x="218" y="122"/>
                </a:lnTo>
                <a:lnTo>
                  <a:pt x="218" y="122"/>
                </a:lnTo>
                <a:lnTo>
                  <a:pt x="218" y="122"/>
                </a:lnTo>
                <a:lnTo>
                  <a:pt x="218" y="122"/>
                </a:lnTo>
                <a:lnTo>
                  <a:pt x="218" y="122"/>
                </a:lnTo>
                <a:lnTo>
                  <a:pt x="218" y="122"/>
                </a:lnTo>
                <a:lnTo>
                  <a:pt x="218" y="124"/>
                </a:lnTo>
                <a:lnTo>
                  <a:pt x="218" y="124"/>
                </a:lnTo>
                <a:lnTo>
                  <a:pt x="218" y="122"/>
                </a:lnTo>
                <a:lnTo>
                  <a:pt x="218" y="122"/>
                </a:lnTo>
                <a:lnTo>
                  <a:pt x="218" y="122"/>
                </a:lnTo>
                <a:lnTo>
                  <a:pt x="218" y="122"/>
                </a:lnTo>
                <a:lnTo>
                  <a:pt x="218" y="122"/>
                </a:lnTo>
                <a:lnTo>
                  <a:pt x="218" y="122"/>
                </a:lnTo>
                <a:lnTo>
                  <a:pt x="218" y="122"/>
                </a:lnTo>
                <a:lnTo>
                  <a:pt x="218" y="122"/>
                </a:lnTo>
                <a:lnTo>
                  <a:pt x="218" y="120"/>
                </a:lnTo>
                <a:lnTo>
                  <a:pt x="218" y="120"/>
                </a:lnTo>
                <a:lnTo>
                  <a:pt x="222" y="114"/>
                </a:lnTo>
                <a:lnTo>
                  <a:pt x="222" y="114"/>
                </a:lnTo>
                <a:lnTo>
                  <a:pt x="222" y="114"/>
                </a:lnTo>
                <a:lnTo>
                  <a:pt x="222" y="114"/>
                </a:lnTo>
                <a:lnTo>
                  <a:pt x="222" y="114"/>
                </a:lnTo>
                <a:lnTo>
                  <a:pt x="222" y="114"/>
                </a:lnTo>
                <a:lnTo>
                  <a:pt x="222" y="114"/>
                </a:lnTo>
                <a:lnTo>
                  <a:pt x="222" y="114"/>
                </a:lnTo>
                <a:lnTo>
                  <a:pt x="218" y="108"/>
                </a:lnTo>
                <a:lnTo>
                  <a:pt x="218" y="108"/>
                </a:lnTo>
                <a:lnTo>
                  <a:pt x="208" y="114"/>
                </a:lnTo>
                <a:lnTo>
                  <a:pt x="208" y="114"/>
                </a:lnTo>
                <a:lnTo>
                  <a:pt x="208" y="124"/>
                </a:lnTo>
                <a:lnTo>
                  <a:pt x="208" y="124"/>
                </a:lnTo>
                <a:lnTo>
                  <a:pt x="208" y="114"/>
                </a:lnTo>
                <a:lnTo>
                  <a:pt x="208" y="114"/>
                </a:lnTo>
                <a:lnTo>
                  <a:pt x="192" y="118"/>
                </a:lnTo>
                <a:lnTo>
                  <a:pt x="192" y="118"/>
                </a:lnTo>
                <a:lnTo>
                  <a:pt x="182" y="148"/>
                </a:lnTo>
                <a:lnTo>
                  <a:pt x="182" y="148"/>
                </a:lnTo>
                <a:lnTo>
                  <a:pt x="142" y="142"/>
                </a:lnTo>
                <a:lnTo>
                  <a:pt x="142" y="142"/>
                </a:lnTo>
                <a:lnTo>
                  <a:pt x="132" y="192"/>
                </a:lnTo>
                <a:lnTo>
                  <a:pt x="132" y="192"/>
                </a:lnTo>
                <a:lnTo>
                  <a:pt x="98" y="198"/>
                </a:lnTo>
                <a:lnTo>
                  <a:pt x="98" y="198"/>
                </a:lnTo>
                <a:lnTo>
                  <a:pt x="88" y="256"/>
                </a:lnTo>
                <a:lnTo>
                  <a:pt x="88" y="256"/>
                </a:lnTo>
                <a:lnTo>
                  <a:pt x="68" y="276"/>
                </a:lnTo>
                <a:lnTo>
                  <a:pt x="68" y="276"/>
                </a:lnTo>
                <a:lnTo>
                  <a:pt x="44" y="296"/>
                </a:lnTo>
                <a:lnTo>
                  <a:pt x="44" y="296"/>
                </a:lnTo>
                <a:lnTo>
                  <a:pt x="4" y="306"/>
                </a:lnTo>
                <a:lnTo>
                  <a:pt x="4" y="306"/>
                </a:lnTo>
                <a:lnTo>
                  <a:pt x="0" y="326"/>
                </a:lnTo>
                <a:lnTo>
                  <a:pt x="0" y="326"/>
                </a:lnTo>
                <a:lnTo>
                  <a:pt x="10" y="334"/>
                </a:lnTo>
                <a:lnTo>
                  <a:pt x="10" y="334"/>
                </a:lnTo>
                <a:lnTo>
                  <a:pt x="14" y="350"/>
                </a:lnTo>
                <a:lnTo>
                  <a:pt x="14" y="350"/>
                </a:lnTo>
                <a:lnTo>
                  <a:pt x="4" y="354"/>
                </a:lnTo>
                <a:lnTo>
                  <a:pt x="4" y="354"/>
                </a:lnTo>
                <a:lnTo>
                  <a:pt x="14" y="364"/>
                </a:lnTo>
                <a:lnTo>
                  <a:pt x="14" y="364"/>
                </a:lnTo>
                <a:lnTo>
                  <a:pt x="30" y="370"/>
                </a:lnTo>
                <a:lnTo>
                  <a:pt x="30" y="370"/>
                </a:lnTo>
                <a:lnTo>
                  <a:pt x="44" y="390"/>
                </a:lnTo>
                <a:lnTo>
                  <a:pt x="44" y="390"/>
                </a:lnTo>
                <a:lnTo>
                  <a:pt x="64" y="390"/>
                </a:lnTo>
                <a:lnTo>
                  <a:pt x="64" y="390"/>
                </a:lnTo>
                <a:lnTo>
                  <a:pt x="94" y="390"/>
                </a:lnTo>
                <a:lnTo>
                  <a:pt x="94" y="390"/>
                </a:lnTo>
                <a:lnTo>
                  <a:pt x="98" y="398"/>
                </a:lnTo>
                <a:lnTo>
                  <a:pt x="98" y="398"/>
                </a:lnTo>
                <a:lnTo>
                  <a:pt x="78" y="428"/>
                </a:lnTo>
                <a:lnTo>
                  <a:pt x="78" y="428"/>
                </a:lnTo>
                <a:lnTo>
                  <a:pt x="84" y="444"/>
                </a:lnTo>
                <a:lnTo>
                  <a:pt x="84" y="444"/>
                </a:lnTo>
                <a:lnTo>
                  <a:pt x="74" y="458"/>
                </a:lnTo>
                <a:lnTo>
                  <a:pt x="74" y="458"/>
                </a:lnTo>
                <a:lnTo>
                  <a:pt x="84" y="478"/>
                </a:lnTo>
                <a:lnTo>
                  <a:pt x="84" y="478"/>
                </a:lnTo>
                <a:lnTo>
                  <a:pt x="108" y="488"/>
                </a:lnTo>
                <a:lnTo>
                  <a:pt x="108" y="488"/>
                </a:lnTo>
                <a:lnTo>
                  <a:pt x="104" y="492"/>
                </a:lnTo>
                <a:lnTo>
                  <a:pt x="104" y="492"/>
                </a:lnTo>
                <a:lnTo>
                  <a:pt x="114" y="492"/>
                </a:lnTo>
                <a:lnTo>
                  <a:pt x="114" y="492"/>
                </a:lnTo>
                <a:lnTo>
                  <a:pt x="148" y="508"/>
                </a:lnTo>
                <a:lnTo>
                  <a:pt x="148" y="508"/>
                </a:lnTo>
                <a:lnTo>
                  <a:pt x="178" y="522"/>
                </a:lnTo>
                <a:lnTo>
                  <a:pt x="178" y="522"/>
                </a:lnTo>
                <a:lnTo>
                  <a:pt x="208" y="528"/>
                </a:lnTo>
                <a:lnTo>
                  <a:pt x="208" y="528"/>
                </a:lnTo>
                <a:lnTo>
                  <a:pt x="218" y="536"/>
                </a:lnTo>
                <a:lnTo>
                  <a:pt x="218" y="536"/>
                </a:lnTo>
                <a:lnTo>
                  <a:pt x="226" y="536"/>
                </a:lnTo>
                <a:lnTo>
                  <a:pt x="226" y="536"/>
                </a:lnTo>
                <a:lnTo>
                  <a:pt x="242" y="546"/>
                </a:lnTo>
                <a:lnTo>
                  <a:pt x="242" y="546"/>
                </a:lnTo>
                <a:lnTo>
                  <a:pt x="262" y="546"/>
                </a:lnTo>
                <a:lnTo>
                  <a:pt x="262" y="546"/>
                </a:lnTo>
                <a:lnTo>
                  <a:pt x="282" y="546"/>
                </a:lnTo>
                <a:lnTo>
                  <a:pt x="282" y="546"/>
                </a:lnTo>
                <a:lnTo>
                  <a:pt x="296" y="528"/>
                </a:lnTo>
                <a:lnTo>
                  <a:pt x="296" y="528"/>
                </a:lnTo>
                <a:lnTo>
                  <a:pt x="316" y="512"/>
                </a:lnTo>
                <a:lnTo>
                  <a:pt x="316" y="512"/>
                </a:lnTo>
                <a:lnTo>
                  <a:pt x="340" y="512"/>
                </a:lnTo>
                <a:lnTo>
                  <a:pt x="340" y="512"/>
                </a:lnTo>
                <a:lnTo>
                  <a:pt x="360" y="528"/>
                </a:lnTo>
                <a:lnTo>
                  <a:pt x="360" y="528"/>
                </a:lnTo>
                <a:lnTo>
                  <a:pt x="370" y="528"/>
                </a:lnTo>
                <a:lnTo>
                  <a:pt x="370" y="528"/>
                </a:lnTo>
                <a:lnTo>
                  <a:pt x="380" y="532"/>
                </a:lnTo>
                <a:lnTo>
                  <a:pt x="380" y="532"/>
                </a:lnTo>
                <a:lnTo>
                  <a:pt x="386" y="556"/>
                </a:lnTo>
                <a:lnTo>
                  <a:pt x="386" y="556"/>
                </a:lnTo>
                <a:lnTo>
                  <a:pt x="376" y="586"/>
                </a:lnTo>
                <a:lnTo>
                  <a:pt x="376" y="586"/>
                </a:lnTo>
                <a:lnTo>
                  <a:pt x="376" y="596"/>
                </a:lnTo>
                <a:lnTo>
                  <a:pt x="376" y="596"/>
                </a:lnTo>
                <a:lnTo>
                  <a:pt x="390" y="600"/>
                </a:lnTo>
                <a:lnTo>
                  <a:pt x="390" y="600"/>
                </a:lnTo>
                <a:lnTo>
                  <a:pt x="400" y="616"/>
                </a:lnTo>
                <a:lnTo>
                  <a:pt x="400" y="616"/>
                </a:lnTo>
                <a:lnTo>
                  <a:pt x="400" y="626"/>
                </a:lnTo>
                <a:lnTo>
                  <a:pt x="400" y="626"/>
                </a:lnTo>
                <a:lnTo>
                  <a:pt x="424" y="636"/>
                </a:lnTo>
                <a:lnTo>
                  <a:pt x="424" y="636"/>
                </a:lnTo>
                <a:lnTo>
                  <a:pt x="420" y="640"/>
                </a:lnTo>
                <a:lnTo>
                  <a:pt x="420" y="640"/>
                </a:lnTo>
                <a:lnTo>
                  <a:pt x="444" y="636"/>
                </a:lnTo>
                <a:lnTo>
                  <a:pt x="444" y="636"/>
                </a:lnTo>
                <a:lnTo>
                  <a:pt x="450" y="616"/>
                </a:lnTo>
                <a:lnTo>
                  <a:pt x="450" y="616"/>
                </a:lnTo>
                <a:lnTo>
                  <a:pt x="500" y="616"/>
                </a:lnTo>
                <a:lnTo>
                  <a:pt x="500" y="616"/>
                </a:lnTo>
                <a:lnTo>
                  <a:pt x="518" y="630"/>
                </a:lnTo>
                <a:lnTo>
                  <a:pt x="518" y="630"/>
                </a:lnTo>
                <a:lnTo>
                  <a:pt x="524" y="646"/>
                </a:lnTo>
                <a:lnTo>
                  <a:pt x="524" y="646"/>
                </a:lnTo>
                <a:lnTo>
                  <a:pt x="534" y="640"/>
                </a:lnTo>
                <a:lnTo>
                  <a:pt x="534" y="640"/>
                </a:lnTo>
                <a:lnTo>
                  <a:pt x="568" y="660"/>
                </a:lnTo>
                <a:lnTo>
                  <a:pt x="568" y="660"/>
                </a:lnTo>
                <a:lnTo>
                  <a:pt x="568" y="646"/>
                </a:lnTo>
                <a:lnTo>
                  <a:pt x="568" y="646"/>
                </a:lnTo>
                <a:lnTo>
                  <a:pt x="608" y="630"/>
                </a:lnTo>
                <a:lnTo>
                  <a:pt x="608" y="630"/>
                </a:lnTo>
                <a:lnTo>
                  <a:pt x="612" y="626"/>
                </a:lnTo>
                <a:lnTo>
                  <a:pt x="612" y="626"/>
                </a:lnTo>
                <a:lnTo>
                  <a:pt x="622" y="620"/>
                </a:lnTo>
                <a:lnTo>
                  <a:pt x="622" y="620"/>
                </a:lnTo>
                <a:lnTo>
                  <a:pt x="632" y="626"/>
                </a:lnTo>
                <a:lnTo>
                  <a:pt x="632" y="626"/>
                </a:lnTo>
                <a:lnTo>
                  <a:pt x="652" y="616"/>
                </a:lnTo>
                <a:lnTo>
                  <a:pt x="652" y="616"/>
                </a:lnTo>
                <a:lnTo>
                  <a:pt x="678" y="600"/>
                </a:lnTo>
                <a:lnTo>
                  <a:pt x="678" y="600"/>
                </a:lnTo>
                <a:lnTo>
                  <a:pt x="702" y="582"/>
                </a:lnTo>
                <a:lnTo>
                  <a:pt x="702" y="582"/>
                </a:lnTo>
                <a:lnTo>
                  <a:pt x="712" y="562"/>
                </a:lnTo>
                <a:lnTo>
                  <a:pt x="712" y="562"/>
                </a:lnTo>
                <a:lnTo>
                  <a:pt x="726" y="542"/>
                </a:lnTo>
                <a:lnTo>
                  <a:pt x="726" y="542"/>
                </a:lnTo>
                <a:lnTo>
                  <a:pt x="742" y="512"/>
                </a:lnTo>
                <a:lnTo>
                  <a:pt x="742" y="512"/>
                </a:lnTo>
                <a:lnTo>
                  <a:pt x="742" y="498"/>
                </a:lnTo>
                <a:lnTo>
                  <a:pt x="742" y="498"/>
                </a:lnTo>
                <a:lnTo>
                  <a:pt x="736" y="488"/>
                </a:lnTo>
                <a:lnTo>
                  <a:pt x="736" y="488"/>
                </a:lnTo>
                <a:lnTo>
                  <a:pt x="742" y="472"/>
                </a:lnTo>
                <a:lnTo>
                  <a:pt x="742" y="472"/>
                </a:lnTo>
                <a:lnTo>
                  <a:pt x="736" y="454"/>
                </a:lnTo>
                <a:lnTo>
                  <a:pt x="736" y="454"/>
                </a:lnTo>
                <a:lnTo>
                  <a:pt x="712" y="404"/>
                </a:lnTo>
                <a:lnTo>
                  <a:pt x="712" y="404"/>
                </a:lnTo>
                <a:lnTo>
                  <a:pt x="716" y="398"/>
                </a:lnTo>
                <a:lnTo>
                  <a:pt x="716" y="398"/>
                </a:lnTo>
                <a:lnTo>
                  <a:pt x="736" y="374"/>
                </a:lnTo>
                <a:lnTo>
                  <a:pt x="752" y="370"/>
                </a:lnTo>
                <a:lnTo>
                  <a:pt x="752" y="370"/>
                </a:lnTo>
                <a:lnTo>
                  <a:pt x="754" y="368"/>
                </a:lnTo>
                <a:lnTo>
                  <a:pt x="754" y="364"/>
                </a:lnTo>
                <a:lnTo>
                  <a:pt x="752" y="360"/>
                </a:lnTo>
                <a:lnTo>
                  <a:pt x="752" y="360"/>
                </a:lnTo>
                <a:lnTo>
                  <a:pt x="726" y="354"/>
                </a:lnTo>
                <a:lnTo>
                  <a:pt x="726" y="354"/>
                </a:lnTo>
                <a:lnTo>
                  <a:pt x="712" y="360"/>
                </a:lnTo>
                <a:lnTo>
                  <a:pt x="712" y="360"/>
                </a:lnTo>
                <a:lnTo>
                  <a:pt x="702" y="354"/>
                </a:lnTo>
                <a:lnTo>
                  <a:pt x="702" y="354"/>
                </a:lnTo>
                <a:lnTo>
                  <a:pt x="692" y="340"/>
                </a:lnTo>
                <a:lnTo>
                  <a:pt x="692" y="340"/>
                </a:lnTo>
                <a:lnTo>
                  <a:pt x="682" y="330"/>
                </a:lnTo>
                <a:lnTo>
                  <a:pt x="682" y="330"/>
                </a:lnTo>
                <a:lnTo>
                  <a:pt x="706" y="320"/>
                </a:lnTo>
                <a:lnTo>
                  <a:pt x="706" y="320"/>
                </a:lnTo>
                <a:lnTo>
                  <a:pt x="722" y="306"/>
                </a:lnTo>
                <a:lnTo>
                  <a:pt x="722" y="306"/>
                </a:lnTo>
                <a:lnTo>
                  <a:pt x="746" y="290"/>
                </a:lnTo>
                <a:lnTo>
                  <a:pt x="746" y="290"/>
                </a:lnTo>
                <a:lnTo>
                  <a:pt x="756" y="290"/>
                </a:lnTo>
                <a:lnTo>
                  <a:pt x="756" y="290"/>
                </a:lnTo>
                <a:lnTo>
                  <a:pt x="742" y="310"/>
                </a:lnTo>
                <a:lnTo>
                  <a:pt x="742" y="310"/>
                </a:lnTo>
                <a:lnTo>
                  <a:pt x="752" y="320"/>
                </a:lnTo>
                <a:lnTo>
                  <a:pt x="752" y="320"/>
                </a:lnTo>
                <a:lnTo>
                  <a:pt x="762" y="316"/>
                </a:lnTo>
                <a:lnTo>
                  <a:pt x="762" y="316"/>
                </a:lnTo>
                <a:lnTo>
                  <a:pt x="786" y="306"/>
                </a:lnTo>
                <a:lnTo>
                  <a:pt x="792" y="284"/>
                </a:lnTo>
                <a:lnTo>
                  <a:pt x="806" y="272"/>
                </a:lnTo>
                <a:lnTo>
                  <a:pt x="820" y="282"/>
                </a:lnTo>
                <a:lnTo>
                  <a:pt x="818" y="262"/>
                </a:lnTo>
                <a:lnTo>
                  <a:pt x="838" y="250"/>
                </a:lnTo>
                <a:lnTo>
                  <a:pt x="864" y="254"/>
                </a:lnTo>
                <a:lnTo>
                  <a:pt x="864" y="254"/>
                </a:lnTo>
                <a:lnTo>
                  <a:pt x="876" y="246"/>
                </a:lnTo>
                <a:lnTo>
                  <a:pt x="876" y="246"/>
                </a:lnTo>
                <a:lnTo>
                  <a:pt x="890" y="252"/>
                </a:lnTo>
                <a:lnTo>
                  <a:pt x="890" y="252"/>
                </a:lnTo>
                <a:lnTo>
                  <a:pt x="900" y="198"/>
                </a:lnTo>
                <a:lnTo>
                  <a:pt x="924" y="192"/>
                </a:lnTo>
                <a:lnTo>
                  <a:pt x="924" y="192"/>
                </a:lnTo>
                <a:lnTo>
                  <a:pt x="950" y="118"/>
                </a:lnTo>
                <a:lnTo>
                  <a:pt x="950" y="118"/>
                </a:lnTo>
                <a:lnTo>
                  <a:pt x="890" y="118"/>
                </a:lnTo>
                <a:lnTo>
                  <a:pt x="890" y="118"/>
                </a:lnTo>
                <a:close/>
              </a:path>
            </a:pathLst>
          </a:custGeom>
          <a:solidFill>
            <a:srgbClr val="CC3300"/>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3" name="任意多边形 16859"/>
          <p:cNvSpPr/>
          <p:nvPr/>
        </p:nvSpPr>
        <p:spPr>
          <a:xfrm>
            <a:off x="9182169" y="3458040"/>
            <a:ext cx="135168" cy="169827"/>
          </a:xfrm>
          <a:custGeom>
            <a:avLst/>
            <a:gdLst/>
            <a:ahLst/>
            <a:cxnLst/>
            <a:rect l="0" t="0" r="0" b="0"/>
            <a:pathLst>
              <a:path w="78" h="98">
                <a:moveTo>
                  <a:pt x="32" y="12"/>
                </a:moveTo>
                <a:lnTo>
                  <a:pt x="34" y="32"/>
                </a:lnTo>
                <a:lnTo>
                  <a:pt x="20" y="22"/>
                </a:lnTo>
                <a:lnTo>
                  <a:pt x="6" y="34"/>
                </a:lnTo>
                <a:lnTo>
                  <a:pt x="0" y="56"/>
                </a:lnTo>
                <a:lnTo>
                  <a:pt x="0" y="56"/>
                </a:lnTo>
                <a:lnTo>
                  <a:pt x="6" y="56"/>
                </a:lnTo>
                <a:lnTo>
                  <a:pt x="6" y="56"/>
                </a:lnTo>
                <a:lnTo>
                  <a:pt x="10" y="56"/>
                </a:lnTo>
                <a:lnTo>
                  <a:pt x="10" y="56"/>
                </a:lnTo>
                <a:lnTo>
                  <a:pt x="30" y="70"/>
                </a:lnTo>
                <a:lnTo>
                  <a:pt x="34" y="84"/>
                </a:lnTo>
                <a:lnTo>
                  <a:pt x="34" y="84"/>
                </a:lnTo>
                <a:lnTo>
                  <a:pt x="36" y="92"/>
                </a:lnTo>
                <a:lnTo>
                  <a:pt x="40" y="98"/>
                </a:lnTo>
                <a:lnTo>
                  <a:pt x="70" y="88"/>
                </a:lnTo>
                <a:lnTo>
                  <a:pt x="70" y="84"/>
                </a:lnTo>
                <a:lnTo>
                  <a:pt x="70" y="84"/>
                </a:lnTo>
                <a:lnTo>
                  <a:pt x="68" y="82"/>
                </a:lnTo>
                <a:lnTo>
                  <a:pt x="66" y="78"/>
                </a:lnTo>
                <a:lnTo>
                  <a:pt x="64" y="76"/>
                </a:lnTo>
                <a:lnTo>
                  <a:pt x="64" y="76"/>
                </a:lnTo>
                <a:lnTo>
                  <a:pt x="64" y="60"/>
                </a:lnTo>
                <a:lnTo>
                  <a:pt x="64" y="60"/>
                </a:lnTo>
                <a:lnTo>
                  <a:pt x="64" y="46"/>
                </a:lnTo>
                <a:lnTo>
                  <a:pt x="64" y="46"/>
                </a:lnTo>
                <a:lnTo>
                  <a:pt x="54" y="26"/>
                </a:lnTo>
                <a:lnTo>
                  <a:pt x="54" y="26"/>
                </a:lnTo>
                <a:lnTo>
                  <a:pt x="64" y="16"/>
                </a:lnTo>
                <a:lnTo>
                  <a:pt x="64" y="16"/>
                </a:lnTo>
                <a:lnTo>
                  <a:pt x="78" y="4"/>
                </a:lnTo>
                <a:lnTo>
                  <a:pt x="52" y="0"/>
                </a:lnTo>
                <a:lnTo>
                  <a:pt x="32" y="12"/>
                </a:lnTo>
                <a:close/>
              </a:path>
            </a:pathLst>
          </a:custGeom>
          <a:solidFill>
            <a:srgbClr val="8AABCA"/>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4" name="任意多边形 16860"/>
          <p:cNvSpPr/>
          <p:nvPr/>
        </p:nvSpPr>
        <p:spPr>
          <a:xfrm>
            <a:off x="9234157" y="3610537"/>
            <a:ext cx="93578" cy="114373"/>
          </a:xfrm>
          <a:custGeom>
            <a:avLst/>
            <a:gdLst/>
            <a:ahLst/>
            <a:cxnLst/>
            <a:rect l="0" t="0" r="0" b="0"/>
            <a:pathLst>
              <a:path w="54" h="66">
                <a:moveTo>
                  <a:pt x="10" y="12"/>
                </a:moveTo>
                <a:lnTo>
                  <a:pt x="10" y="12"/>
                </a:lnTo>
                <a:lnTo>
                  <a:pt x="10" y="36"/>
                </a:lnTo>
                <a:lnTo>
                  <a:pt x="10" y="36"/>
                </a:lnTo>
                <a:lnTo>
                  <a:pt x="0" y="66"/>
                </a:lnTo>
                <a:lnTo>
                  <a:pt x="0" y="66"/>
                </a:lnTo>
                <a:lnTo>
                  <a:pt x="20" y="66"/>
                </a:lnTo>
                <a:lnTo>
                  <a:pt x="20" y="66"/>
                </a:lnTo>
                <a:lnTo>
                  <a:pt x="40" y="60"/>
                </a:lnTo>
                <a:lnTo>
                  <a:pt x="40" y="60"/>
                </a:lnTo>
                <a:lnTo>
                  <a:pt x="50" y="52"/>
                </a:lnTo>
                <a:lnTo>
                  <a:pt x="50" y="52"/>
                </a:lnTo>
                <a:lnTo>
                  <a:pt x="54" y="36"/>
                </a:lnTo>
                <a:lnTo>
                  <a:pt x="40" y="0"/>
                </a:lnTo>
                <a:lnTo>
                  <a:pt x="10" y="10"/>
                </a:lnTo>
                <a:lnTo>
                  <a:pt x="10" y="10"/>
                </a:lnTo>
                <a:lnTo>
                  <a:pt x="10" y="12"/>
                </a:lnTo>
                <a:lnTo>
                  <a:pt x="1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pic>
        <p:nvPicPr>
          <p:cNvPr id="205" name="Picture 263" descr="red"/>
          <p:cNvPicPr>
            <a:picLocks noChangeAspect="1"/>
          </p:cNvPicPr>
          <p:nvPr/>
        </p:nvPicPr>
        <p:blipFill>
          <a:blip r:embed="rId1" cstate="email"/>
          <a:stretch>
            <a:fillRect/>
          </a:stretch>
        </p:blipFill>
        <p:spPr>
          <a:xfrm>
            <a:off x="2941426" y="1466432"/>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6" name="Picture 263" descr="red"/>
          <p:cNvPicPr>
            <a:picLocks noChangeAspect="1"/>
          </p:cNvPicPr>
          <p:nvPr/>
        </p:nvPicPr>
        <p:blipFill>
          <a:blip r:embed="rId1" cstate="email"/>
          <a:stretch>
            <a:fillRect/>
          </a:stretch>
        </p:blipFill>
        <p:spPr>
          <a:xfrm>
            <a:off x="2517045" y="367508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7" name="Picture 263" descr="red"/>
          <p:cNvPicPr>
            <a:picLocks noChangeAspect="1"/>
          </p:cNvPicPr>
          <p:nvPr/>
        </p:nvPicPr>
        <p:blipFill>
          <a:blip r:embed="rId1" cstate="email"/>
          <a:stretch>
            <a:fillRect/>
          </a:stretch>
        </p:blipFill>
        <p:spPr>
          <a:xfrm>
            <a:off x="3843722" y="4382646"/>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8" name="Picture 263" descr="red"/>
          <p:cNvPicPr>
            <a:picLocks noChangeAspect="1"/>
          </p:cNvPicPr>
          <p:nvPr/>
        </p:nvPicPr>
        <p:blipFill>
          <a:blip r:embed="rId1" cstate="email"/>
          <a:stretch>
            <a:fillRect/>
          </a:stretch>
        </p:blipFill>
        <p:spPr>
          <a:xfrm>
            <a:off x="5966405" y="1767197"/>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9" name="Picture 263" descr="red"/>
          <p:cNvPicPr>
            <a:picLocks noChangeAspect="1"/>
          </p:cNvPicPr>
          <p:nvPr/>
        </p:nvPicPr>
        <p:blipFill>
          <a:blip r:embed="rId1" cstate="email"/>
          <a:stretch>
            <a:fillRect/>
          </a:stretch>
        </p:blipFill>
        <p:spPr>
          <a:xfrm>
            <a:off x="5196434" y="245406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0" name="Picture 263" descr="red"/>
          <p:cNvPicPr>
            <a:picLocks noChangeAspect="1"/>
          </p:cNvPicPr>
          <p:nvPr/>
        </p:nvPicPr>
        <p:blipFill>
          <a:blip r:embed="rId1" cstate="email"/>
          <a:stretch>
            <a:fillRect/>
          </a:stretch>
        </p:blipFill>
        <p:spPr>
          <a:xfrm>
            <a:off x="5814784" y="2916983"/>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1" name="Picture 263" descr="red"/>
          <p:cNvPicPr>
            <a:picLocks noChangeAspect="1"/>
          </p:cNvPicPr>
          <p:nvPr/>
        </p:nvPicPr>
        <p:blipFill>
          <a:blip r:embed="rId1" cstate="email"/>
          <a:stretch>
            <a:fillRect/>
          </a:stretch>
        </p:blipFill>
        <p:spPr>
          <a:xfrm>
            <a:off x="6438005" y="351151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2" name="Picture 263" descr="red"/>
          <p:cNvPicPr>
            <a:picLocks noChangeAspect="1"/>
          </p:cNvPicPr>
          <p:nvPr/>
        </p:nvPicPr>
        <p:blipFill>
          <a:blip r:embed="rId1" cstate="email"/>
          <a:stretch>
            <a:fillRect/>
          </a:stretch>
        </p:blipFill>
        <p:spPr>
          <a:xfrm>
            <a:off x="8404962" y="2019898"/>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3" name="Picture 263" descr="red"/>
          <p:cNvPicPr>
            <a:picLocks noChangeAspect="1"/>
          </p:cNvPicPr>
          <p:nvPr/>
        </p:nvPicPr>
        <p:blipFill>
          <a:blip r:embed="rId1" cstate="email"/>
          <a:stretch>
            <a:fillRect/>
          </a:stretch>
        </p:blipFill>
        <p:spPr>
          <a:xfrm>
            <a:off x="8442867" y="296752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4" name="Picture 263" descr="red"/>
          <p:cNvPicPr>
            <a:picLocks noChangeAspect="1"/>
          </p:cNvPicPr>
          <p:nvPr/>
        </p:nvPicPr>
        <p:blipFill>
          <a:blip r:embed="rId1" cstate="email"/>
          <a:stretch>
            <a:fillRect/>
          </a:stretch>
        </p:blipFill>
        <p:spPr>
          <a:xfrm>
            <a:off x="7419431" y="3586640"/>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5" name="Picture 263" descr="red"/>
          <p:cNvPicPr>
            <a:picLocks noChangeAspect="1"/>
          </p:cNvPicPr>
          <p:nvPr/>
        </p:nvPicPr>
        <p:blipFill>
          <a:blip r:embed="rId1" cstate="email"/>
          <a:stretch>
            <a:fillRect/>
          </a:stretch>
        </p:blipFill>
        <p:spPr>
          <a:xfrm>
            <a:off x="8354421" y="4142580"/>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6" name="Picture 263" descr="red"/>
          <p:cNvPicPr>
            <a:picLocks noChangeAspect="1"/>
          </p:cNvPicPr>
          <p:nvPr/>
        </p:nvPicPr>
        <p:blipFill>
          <a:blip r:embed="rId1" cstate="email"/>
          <a:stretch>
            <a:fillRect/>
          </a:stretch>
        </p:blipFill>
        <p:spPr>
          <a:xfrm>
            <a:off x="9099888" y="4824871"/>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17" name="文本框 216"/>
          <p:cNvSpPr txBox="1"/>
          <p:nvPr/>
        </p:nvSpPr>
        <p:spPr>
          <a:xfrm>
            <a:off x="3604995" y="1373621"/>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latin typeface="微软雅黑" panose="020B0503020204020204" charset="-122"/>
                <a:ea typeface="微软雅黑" panose="020B0503020204020204" charset="-122"/>
              </a:rPr>
              <a:t>2%</a:t>
            </a:r>
            <a:endParaRPr lang="zh-CN" altLang="en-US" dirty="0">
              <a:latin typeface="微软雅黑" panose="020B0503020204020204" charset="-122"/>
              <a:ea typeface="微软雅黑" panose="020B0503020204020204" charset="-122"/>
            </a:endParaRPr>
          </a:p>
        </p:txBody>
      </p:sp>
      <p:sp>
        <p:nvSpPr>
          <p:cNvPr id="218" name="文本框 217"/>
          <p:cNvSpPr txBox="1"/>
          <p:nvPr/>
        </p:nvSpPr>
        <p:spPr>
          <a:xfrm>
            <a:off x="2460418" y="338011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solidFill>
                  <a:schemeClr val="bg1"/>
                </a:solidFill>
                <a:latin typeface="微软雅黑" panose="020B0503020204020204" charset="-122"/>
                <a:ea typeface="微软雅黑" panose="020B0503020204020204" charset="-122"/>
              </a:rPr>
              <a:t>5%</a:t>
            </a:r>
            <a:endParaRPr lang="zh-CN" altLang="en-US" dirty="0">
              <a:solidFill>
                <a:schemeClr val="bg1"/>
              </a:solidFill>
              <a:latin typeface="微软雅黑" panose="020B0503020204020204" charset="-122"/>
              <a:ea typeface="微软雅黑" panose="020B0503020204020204" charset="-122"/>
            </a:endParaRPr>
          </a:p>
        </p:txBody>
      </p:sp>
      <p:sp>
        <p:nvSpPr>
          <p:cNvPr id="219" name="文本框 218"/>
          <p:cNvSpPr txBox="1"/>
          <p:nvPr/>
        </p:nvSpPr>
        <p:spPr>
          <a:xfrm>
            <a:off x="3989256" y="4845773"/>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solidFill>
                  <a:schemeClr val="bg1"/>
                </a:solidFill>
                <a:latin typeface="微软雅黑" panose="020B0503020204020204" charset="-122"/>
                <a:ea typeface="微软雅黑" panose="020B0503020204020204" charset="-122"/>
              </a:rPr>
              <a:t>20%</a:t>
            </a:r>
            <a:endParaRPr lang="zh-CN" altLang="en-US" dirty="0">
              <a:solidFill>
                <a:schemeClr val="bg1"/>
              </a:solidFill>
              <a:latin typeface="微软雅黑" panose="020B0503020204020204" charset="-122"/>
              <a:ea typeface="微软雅黑" panose="020B0503020204020204" charset="-122"/>
            </a:endParaRPr>
          </a:p>
        </p:txBody>
      </p:sp>
      <p:sp>
        <p:nvSpPr>
          <p:cNvPr id="220" name="文本框 219"/>
          <p:cNvSpPr txBox="1"/>
          <p:nvPr/>
        </p:nvSpPr>
        <p:spPr>
          <a:xfrm>
            <a:off x="6680515" y="1674386"/>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1" name="文本框 220"/>
          <p:cNvSpPr txBox="1"/>
          <p:nvPr/>
        </p:nvSpPr>
        <p:spPr>
          <a:xfrm>
            <a:off x="4924247" y="2344041"/>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10%</a:t>
            </a:r>
            <a:endParaRPr lang="zh-CN" altLang="en-US" dirty="0"/>
          </a:p>
        </p:txBody>
      </p:sp>
      <p:sp>
        <p:nvSpPr>
          <p:cNvPr id="222" name="文本框 221"/>
          <p:cNvSpPr txBox="1"/>
          <p:nvPr/>
        </p:nvSpPr>
        <p:spPr>
          <a:xfrm>
            <a:off x="5631809" y="2874712"/>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10%</a:t>
            </a:r>
            <a:endParaRPr lang="zh-CN" altLang="en-US" dirty="0"/>
          </a:p>
        </p:txBody>
      </p:sp>
      <p:sp>
        <p:nvSpPr>
          <p:cNvPr id="223" name="文本框 222"/>
          <p:cNvSpPr txBox="1"/>
          <p:nvPr/>
        </p:nvSpPr>
        <p:spPr>
          <a:xfrm>
            <a:off x="7027295" y="3661848"/>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4" name="文本框 223"/>
          <p:cNvSpPr txBox="1"/>
          <p:nvPr/>
        </p:nvSpPr>
        <p:spPr>
          <a:xfrm>
            <a:off x="6490990" y="4277199"/>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5" name="文本框 224"/>
          <p:cNvSpPr txBox="1"/>
          <p:nvPr/>
        </p:nvSpPr>
        <p:spPr>
          <a:xfrm>
            <a:off x="9144343" y="5224824"/>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2%</a:t>
            </a:r>
            <a:endParaRPr lang="zh-CN" altLang="en-US" dirty="0">
              <a:solidFill>
                <a:schemeClr val="bg1"/>
              </a:solidFill>
            </a:endParaRPr>
          </a:p>
        </p:txBody>
      </p:sp>
      <p:sp>
        <p:nvSpPr>
          <p:cNvPr id="226" name="文本框 225"/>
          <p:cNvSpPr txBox="1"/>
          <p:nvPr/>
        </p:nvSpPr>
        <p:spPr>
          <a:xfrm>
            <a:off x="9118812" y="410825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5%</a:t>
            </a:r>
            <a:endParaRPr lang="zh-CN" altLang="en-US" dirty="0"/>
          </a:p>
        </p:txBody>
      </p:sp>
      <p:sp>
        <p:nvSpPr>
          <p:cNvPr id="227" name="文本框 226"/>
          <p:cNvSpPr txBox="1"/>
          <p:nvPr/>
        </p:nvSpPr>
        <p:spPr>
          <a:xfrm>
            <a:off x="7906111" y="4150848"/>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5%</a:t>
            </a:r>
            <a:endParaRPr lang="zh-CN" altLang="en-US" dirty="0"/>
          </a:p>
        </p:txBody>
      </p:sp>
      <p:sp>
        <p:nvSpPr>
          <p:cNvPr id="228" name="文本框 227"/>
          <p:cNvSpPr txBox="1"/>
          <p:nvPr/>
        </p:nvSpPr>
        <p:spPr>
          <a:xfrm>
            <a:off x="8474687" y="353173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5%</a:t>
            </a:r>
            <a:endParaRPr lang="zh-CN" altLang="en-US" dirty="0">
              <a:solidFill>
                <a:schemeClr val="bg1"/>
              </a:solidFill>
            </a:endParaRPr>
          </a:p>
        </p:txBody>
      </p:sp>
      <p:sp>
        <p:nvSpPr>
          <p:cNvPr id="229" name="文本框 228"/>
          <p:cNvSpPr txBox="1"/>
          <p:nvPr/>
        </p:nvSpPr>
        <p:spPr>
          <a:xfrm>
            <a:off x="9156978" y="2066070"/>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15%</a:t>
            </a:r>
            <a:endParaRPr lang="zh-CN" altLang="en-US" dirty="0">
              <a:solidFill>
                <a:schemeClr val="bg1"/>
              </a:solidFill>
            </a:endParaRPr>
          </a:p>
        </p:txBody>
      </p:sp>
      <p:pic>
        <p:nvPicPr>
          <p:cNvPr id="230" name="Picture 263" descr="red"/>
          <p:cNvPicPr>
            <a:picLocks noChangeAspect="1"/>
          </p:cNvPicPr>
          <p:nvPr/>
        </p:nvPicPr>
        <p:blipFill>
          <a:blip r:embed="rId1" cstate="email"/>
          <a:stretch>
            <a:fillRect/>
          </a:stretch>
        </p:blipFill>
        <p:spPr>
          <a:xfrm>
            <a:off x="5991674" y="3788799"/>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charset="-122"/>
                <a:ea typeface="微软雅黑" panose="020B0503020204020204" charset="-122"/>
                <a:sym typeface="Helvetica" panose="020B0604020202030204" pitchFamily="34" charset="0"/>
              </a:rPr>
              <a:t>品质承诺</a:t>
            </a:r>
            <a:br>
              <a:rPr lang="zh-CN" altLang="en-US" dirty="0">
                <a:latin typeface="微软雅黑" panose="020B0503020204020204" charset="-122"/>
                <a:ea typeface="微软雅黑" panose="020B0503020204020204" charset="-122"/>
                <a:sym typeface="Helvetica" panose="020B0604020202030204" pitchFamily="34" charset="0"/>
              </a:rPr>
            </a:br>
            <a:endParaRPr lang="zh-CN" altLang="en-US" dirty="0"/>
          </a:p>
        </p:txBody>
      </p:sp>
      <p:grpSp>
        <p:nvGrpSpPr>
          <p:cNvPr id="5" name="组合 4"/>
          <p:cNvGrpSpPr/>
          <p:nvPr/>
        </p:nvGrpSpPr>
        <p:grpSpPr>
          <a:xfrm>
            <a:off x="1948931" y="1896508"/>
            <a:ext cx="8521700" cy="3909060"/>
            <a:chOff x="1064" y="2669"/>
            <a:chExt cx="12351" cy="5033"/>
          </a:xfrm>
        </p:grpSpPr>
        <p:sp>
          <p:nvSpPr>
            <p:cNvPr id="6" name="矩形 5"/>
            <p:cNvSpPr/>
            <p:nvPr/>
          </p:nvSpPr>
          <p:spPr>
            <a:xfrm>
              <a:off x="1064" y="2669"/>
              <a:ext cx="12318" cy="1694"/>
            </a:xfrm>
            <a:prstGeom prst="rect">
              <a:avLst/>
            </a:prstGeom>
          </p:spPr>
          <p:txBody>
            <a:bodyPr wrap="square">
              <a:spAutoFit/>
            </a:bodyPr>
            <a:lstStyle/>
            <a:p>
              <a:r>
                <a:rPr lang="en-US" altLang="zh-CN" dirty="0" smtClean="0">
                  <a:solidFill>
                    <a:schemeClr val="tx1">
                      <a:lumMod val="75000"/>
                      <a:lumOff val="25000"/>
                    </a:schemeClr>
                  </a:solidFill>
                  <a:latin typeface="+mn-ea"/>
                </a:rPr>
                <a:t>6COM</a:t>
              </a:r>
              <a:r>
                <a:rPr lang="zh-CN" altLang="en-US" dirty="0" smtClean="0">
                  <a:solidFill>
                    <a:schemeClr val="tx1">
                      <a:lumMod val="75000"/>
                      <a:lumOff val="25000"/>
                    </a:schemeClr>
                  </a:solidFill>
                  <a:latin typeface="+mn-ea"/>
                </a:rPr>
                <a:t>持续进行成本创新与成本管理，提供最有竞争力的解决方案，助力客户商业成功，</a:t>
              </a:r>
              <a:endParaRPr lang="en-US" altLang="zh-CN" dirty="0" smtClean="0">
                <a:solidFill>
                  <a:schemeClr val="tx1">
                    <a:lumMod val="75000"/>
                    <a:lumOff val="25000"/>
                  </a:schemeClr>
                </a:solidFill>
                <a:latin typeface="+mn-ea"/>
              </a:endParaRPr>
            </a:p>
            <a:p>
              <a:r>
                <a:rPr lang="zh-CN" altLang="en-US" dirty="0" smtClean="0">
                  <a:solidFill>
                    <a:schemeClr val="tx1">
                      <a:lumMod val="75000"/>
                      <a:lumOff val="25000"/>
                    </a:schemeClr>
                  </a:solidFill>
                  <a:latin typeface="+mn-ea"/>
                </a:rPr>
                <a:t>并承诺</a:t>
              </a:r>
              <a:r>
                <a:rPr lang="zh-CN" altLang="en-US" dirty="0">
                  <a:solidFill>
                    <a:schemeClr val="tx1">
                      <a:lumMod val="75000"/>
                      <a:lumOff val="25000"/>
                    </a:schemeClr>
                  </a:solidFill>
                  <a:latin typeface="+mn-ea"/>
                </a:rPr>
                <a:t>以下服务条款</a:t>
              </a:r>
              <a:r>
                <a:rPr lang="zh-CN" altLang="en-US" dirty="0" smtClean="0">
                  <a:solidFill>
                    <a:schemeClr val="tx1">
                      <a:lumMod val="75000"/>
                      <a:lumOff val="25000"/>
                    </a:schemeClr>
                  </a:solidFill>
                  <a:latin typeface="+mn-ea"/>
                </a:rPr>
                <a:t>：</a:t>
              </a:r>
              <a:endParaRPr lang="en-US" altLang="zh-CN" dirty="0" smtClean="0">
                <a:solidFill>
                  <a:schemeClr val="tx1">
                    <a:lumMod val="75000"/>
                    <a:lumOff val="25000"/>
                  </a:schemeClr>
                </a:solidFill>
                <a:latin typeface="+mn-ea"/>
              </a:endParaRPr>
            </a:p>
            <a:p>
              <a:br>
                <a:rPr lang="zh-CN" altLang="en-US" sz="1350" dirty="0">
                  <a:latin typeface="+mn-ea"/>
                </a:rPr>
              </a:br>
              <a:endParaRPr lang="en-US" altLang="zh-CN" sz="1200" dirty="0" smtClean="0">
                <a:latin typeface="+mn-ea"/>
              </a:endParaRPr>
            </a:p>
          </p:txBody>
        </p:sp>
        <p:grpSp>
          <p:nvGrpSpPr>
            <p:cNvPr id="7" name="组合 6"/>
            <p:cNvGrpSpPr/>
            <p:nvPr/>
          </p:nvGrpSpPr>
          <p:grpSpPr>
            <a:xfrm>
              <a:off x="1064" y="3595"/>
              <a:ext cx="12351" cy="4107"/>
              <a:chOff x="698879" y="2474930"/>
              <a:chExt cx="10456925" cy="3477175"/>
            </a:xfrm>
          </p:grpSpPr>
          <p:sp>
            <p:nvSpPr>
              <p:cNvPr id="13" name="燕尾形箭头 12"/>
              <p:cNvSpPr/>
              <p:nvPr/>
            </p:nvSpPr>
            <p:spPr>
              <a:xfrm>
                <a:off x="698879" y="3424857"/>
                <a:ext cx="10456925" cy="1879610"/>
              </a:xfrm>
              <a:prstGeom prst="notchedRightArrow">
                <a:avLst/>
              </a:prstGeom>
              <a:solidFill>
                <a:schemeClr val="bg1">
                  <a:lumMod val="8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任意多边形 13"/>
              <p:cNvSpPr/>
              <p:nvPr/>
            </p:nvSpPr>
            <p:spPr>
              <a:xfrm>
                <a:off x="703014" y="2943604"/>
                <a:ext cx="1808261" cy="706083"/>
              </a:xfrm>
              <a:custGeom>
                <a:avLst/>
                <a:gdLst>
                  <a:gd name="connsiteX0" fmla="*/ 0 w 1808261"/>
                  <a:gd name="connsiteY0" fmla="*/ 0 h 1879610"/>
                  <a:gd name="connsiteX1" fmla="*/ 1808261 w 1808261"/>
                  <a:gd name="connsiteY1" fmla="*/ 0 h 1879610"/>
                  <a:gd name="connsiteX2" fmla="*/ 1808261 w 1808261"/>
                  <a:gd name="connsiteY2" fmla="*/ 1879610 h 1879610"/>
                  <a:gd name="connsiteX3" fmla="*/ 0 w 1808261"/>
                  <a:gd name="connsiteY3" fmla="*/ 1879610 h 1879610"/>
                  <a:gd name="connsiteX4" fmla="*/ 0 w 1808261"/>
                  <a:gd name="connsiteY4" fmla="*/ 0 h 187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261" h="1879610">
                    <a:moveTo>
                      <a:pt x="0" y="0"/>
                    </a:moveTo>
                    <a:lnTo>
                      <a:pt x="1808261" y="0"/>
                    </a:lnTo>
                    <a:lnTo>
                      <a:pt x="1808261" y="1879610"/>
                    </a:lnTo>
                    <a:lnTo>
                      <a:pt x="0" y="1879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74" tIns="58674" rIns="58674" bIns="58674" numCol="1" spcCol="1270" anchor="b" anchorCtr="0">
                <a:noAutofit/>
              </a:bodyPr>
              <a:lstStyle/>
              <a:p>
                <a:pPr lvl="0" algn="ctr" defTabSz="488950" rtl="0">
                  <a:lnSpc>
                    <a:spcPct val="150000"/>
                  </a:lnSpc>
                  <a:spcAft>
                    <a:spcPct val="35000"/>
                  </a:spcAft>
                  <a:buClrTx/>
                  <a:buSzTx/>
                  <a:buFontTx/>
                </a:pPr>
                <a:r>
                  <a:rPr lang="zh-CN" sz="1200" kern="1200" dirty="0" smtClean="0"/>
                  <a:t>提供该产品的出厂检验合格报告。</a:t>
                </a:r>
                <a:endParaRPr lang="zh-CN" sz="1200" kern="1200" dirty="0" smtClean="0"/>
              </a:p>
            </p:txBody>
          </p:sp>
          <p:sp>
            <p:nvSpPr>
              <p:cNvPr id="15" name="椭圆 14"/>
              <p:cNvSpPr/>
              <p:nvPr/>
            </p:nvSpPr>
            <p:spPr>
              <a:xfrm>
                <a:off x="1372194" y="4129711"/>
                <a:ext cx="469902" cy="469902"/>
              </a:xfrm>
              <a:prstGeom prst="ellipse">
                <a:avLst/>
              </a:prstGeom>
              <a:solidFill>
                <a:srgbClr val="FF0000">
                  <a:alpha val="47000"/>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任意多边形 15"/>
              <p:cNvSpPr/>
              <p:nvPr/>
            </p:nvSpPr>
            <p:spPr>
              <a:xfrm>
                <a:off x="2288076" y="5013556"/>
                <a:ext cx="2624204" cy="640112"/>
              </a:xfrm>
              <a:custGeom>
                <a:avLst/>
                <a:gdLst>
                  <a:gd name="connsiteX0" fmla="*/ 0 w 1808261"/>
                  <a:gd name="connsiteY0" fmla="*/ 0 h 1879610"/>
                  <a:gd name="connsiteX1" fmla="*/ 1808261 w 1808261"/>
                  <a:gd name="connsiteY1" fmla="*/ 0 h 1879610"/>
                  <a:gd name="connsiteX2" fmla="*/ 1808261 w 1808261"/>
                  <a:gd name="connsiteY2" fmla="*/ 1879610 h 1879610"/>
                  <a:gd name="connsiteX3" fmla="*/ 0 w 1808261"/>
                  <a:gd name="connsiteY3" fmla="*/ 1879610 h 1879610"/>
                  <a:gd name="connsiteX4" fmla="*/ 0 w 1808261"/>
                  <a:gd name="connsiteY4" fmla="*/ 0 h 187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261" h="1879610">
                    <a:moveTo>
                      <a:pt x="0" y="0"/>
                    </a:moveTo>
                    <a:lnTo>
                      <a:pt x="1808261" y="0"/>
                    </a:lnTo>
                    <a:lnTo>
                      <a:pt x="1808261" y="1879610"/>
                    </a:lnTo>
                    <a:lnTo>
                      <a:pt x="0" y="1879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74" tIns="58674" rIns="58674" bIns="58674" numCol="1" spcCol="1270" anchor="t" anchorCtr="0">
                <a:noAutofit/>
              </a:bodyPr>
              <a:lstStyle/>
              <a:p>
                <a:pPr lvl="0" algn="ctr" defTabSz="488950" rtl="0">
                  <a:lnSpc>
                    <a:spcPct val="150000"/>
                  </a:lnSpc>
                  <a:spcBef>
                    <a:spcPct val="0"/>
                  </a:spcBef>
                  <a:spcAft>
                    <a:spcPct val="35000"/>
                  </a:spcAft>
                </a:pPr>
                <a:r>
                  <a:rPr lang="zh-CN" sz="1000" kern="1200" dirty="0" smtClean="0"/>
                  <a:t>提供产品说明书和测试报告。</a:t>
                </a:r>
                <a:endParaRPr lang="zh-CN" sz="1000" kern="1200" dirty="0"/>
              </a:p>
            </p:txBody>
          </p:sp>
          <p:sp>
            <p:nvSpPr>
              <p:cNvPr id="17" name="椭圆 16"/>
              <p:cNvSpPr/>
              <p:nvPr/>
            </p:nvSpPr>
            <p:spPr>
              <a:xfrm>
                <a:off x="3270869" y="4129711"/>
                <a:ext cx="469902" cy="469902"/>
              </a:xfrm>
              <a:prstGeom prst="ellipse">
                <a:avLst/>
              </a:prstGeom>
              <a:solidFill>
                <a:srgbClr val="EB737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任意多边形 17"/>
              <p:cNvSpPr/>
              <p:nvPr/>
            </p:nvSpPr>
            <p:spPr>
              <a:xfrm>
                <a:off x="3385115" y="2474930"/>
                <a:ext cx="4049652" cy="1174757"/>
              </a:xfrm>
              <a:custGeom>
                <a:avLst/>
                <a:gdLst>
                  <a:gd name="connsiteX0" fmla="*/ 0 w 1808261"/>
                  <a:gd name="connsiteY0" fmla="*/ 0 h 1879610"/>
                  <a:gd name="connsiteX1" fmla="*/ 1808261 w 1808261"/>
                  <a:gd name="connsiteY1" fmla="*/ 0 h 1879610"/>
                  <a:gd name="connsiteX2" fmla="*/ 1808261 w 1808261"/>
                  <a:gd name="connsiteY2" fmla="*/ 1879610 h 1879610"/>
                  <a:gd name="connsiteX3" fmla="*/ 0 w 1808261"/>
                  <a:gd name="connsiteY3" fmla="*/ 1879610 h 1879610"/>
                  <a:gd name="connsiteX4" fmla="*/ 0 w 1808261"/>
                  <a:gd name="connsiteY4" fmla="*/ 0 h 187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261" h="1879610">
                    <a:moveTo>
                      <a:pt x="0" y="0"/>
                    </a:moveTo>
                    <a:lnTo>
                      <a:pt x="1808261" y="0"/>
                    </a:lnTo>
                    <a:lnTo>
                      <a:pt x="1808261" y="1879610"/>
                    </a:lnTo>
                    <a:lnTo>
                      <a:pt x="0" y="1879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74" tIns="58674" rIns="58674" bIns="58674" numCol="1" spcCol="1270" anchor="b" anchorCtr="0">
                <a:noAutofit/>
              </a:bodyPr>
              <a:lstStyle/>
              <a:p>
                <a:pPr lvl="0" algn="ctr" defTabSz="488950" rtl="0">
                  <a:lnSpc>
                    <a:spcPct val="150000"/>
                  </a:lnSpc>
                  <a:spcAft>
                    <a:spcPct val="35000"/>
                  </a:spcAft>
                  <a:buClrTx/>
                  <a:buSzTx/>
                  <a:buFontTx/>
                </a:pPr>
                <a:r>
                  <a:rPr lang="zh-CN" sz="1000" kern="1200" dirty="0" smtClean="0"/>
                  <a:t>享受三个月包换（如果责任在客户端，客户需要支付来回运输成本与关税等），一年免费保修（如果因客户使用不当导致的损坏，在免费保修期内，以成本价格保修）。</a:t>
                </a:r>
                <a:endParaRPr lang="zh-CN" sz="1000" kern="1200" dirty="0" smtClean="0"/>
              </a:p>
            </p:txBody>
          </p:sp>
          <p:sp>
            <p:nvSpPr>
              <p:cNvPr id="19" name="椭圆 18"/>
              <p:cNvSpPr/>
              <p:nvPr/>
            </p:nvSpPr>
            <p:spPr>
              <a:xfrm>
                <a:off x="5169543" y="4129711"/>
                <a:ext cx="469902" cy="469902"/>
              </a:xfrm>
              <a:prstGeom prst="ellipse">
                <a:avLst/>
              </a:prstGeom>
              <a:solidFill>
                <a:srgbClr val="EB737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任意多边形 19"/>
              <p:cNvSpPr/>
              <p:nvPr/>
            </p:nvSpPr>
            <p:spPr>
              <a:xfrm>
                <a:off x="5760533" y="4990946"/>
                <a:ext cx="3654382" cy="961159"/>
              </a:xfrm>
              <a:custGeom>
                <a:avLst/>
                <a:gdLst>
                  <a:gd name="connsiteX0" fmla="*/ 0 w 1808261"/>
                  <a:gd name="connsiteY0" fmla="*/ 0 h 1879610"/>
                  <a:gd name="connsiteX1" fmla="*/ 1808261 w 1808261"/>
                  <a:gd name="connsiteY1" fmla="*/ 0 h 1879610"/>
                  <a:gd name="connsiteX2" fmla="*/ 1808261 w 1808261"/>
                  <a:gd name="connsiteY2" fmla="*/ 1879610 h 1879610"/>
                  <a:gd name="connsiteX3" fmla="*/ 0 w 1808261"/>
                  <a:gd name="connsiteY3" fmla="*/ 1879610 h 1879610"/>
                  <a:gd name="connsiteX4" fmla="*/ 0 w 1808261"/>
                  <a:gd name="connsiteY4" fmla="*/ 0 h 187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261" h="1879610">
                    <a:moveTo>
                      <a:pt x="0" y="0"/>
                    </a:moveTo>
                    <a:lnTo>
                      <a:pt x="1808261" y="0"/>
                    </a:lnTo>
                    <a:lnTo>
                      <a:pt x="1808261" y="1879610"/>
                    </a:lnTo>
                    <a:lnTo>
                      <a:pt x="0" y="1879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74" tIns="58674" rIns="58674" bIns="58674" numCol="1" spcCol="1270" anchor="t" anchorCtr="0">
                <a:noAutofit/>
              </a:bodyPr>
              <a:lstStyle/>
              <a:p>
                <a:pPr lvl="0" algn="ctr" defTabSz="488950" rtl="0">
                  <a:lnSpc>
                    <a:spcPct val="150000"/>
                  </a:lnSpc>
                  <a:spcBef>
                    <a:spcPct val="0"/>
                  </a:spcBef>
                  <a:spcAft>
                    <a:spcPct val="35000"/>
                  </a:spcAft>
                </a:pPr>
                <a:r>
                  <a:rPr lang="zh-CN" sz="1000" kern="1200" dirty="0" smtClean="0"/>
                  <a:t>使用过程中，出现质量问题，接到用户故障信息后，</a:t>
                </a:r>
                <a:r>
                  <a:rPr lang="en-US" sz="1000" kern="1200" dirty="0" smtClean="0"/>
                  <a:t>2</a:t>
                </a:r>
                <a:r>
                  <a:rPr lang="zh-CN" sz="1000" kern="1200" dirty="0" smtClean="0"/>
                  <a:t>个工作日内提供</a:t>
                </a:r>
                <a:r>
                  <a:rPr lang="en-US" sz="1000" kern="1200" dirty="0" smtClean="0"/>
                  <a:t>RMA</a:t>
                </a:r>
                <a:r>
                  <a:rPr lang="zh-CN" sz="1000" kern="1200" dirty="0" smtClean="0"/>
                  <a:t>号。收到</a:t>
                </a:r>
                <a:r>
                  <a:rPr lang="en-US" sz="1000" kern="1200" dirty="0" smtClean="0"/>
                  <a:t>RMA</a:t>
                </a:r>
                <a:r>
                  <a:rPr lang="zh-CN" sz="1000" kern="1200" dirty="0" smtClean="0"/>
                  <a:t>后，</a:t>
                </a:r>
                <a:r>
                  <a:rPr lang="en-US" sz="1000" kern="1200" dirty="0" smtClean="0"/>
                  <a:t>5</a:t>
                </a:r>
                <a:r>
                  <a:rPr lang="zh-CN" sz="1000" kern="1200" dirty="0" smtClean="0"/>
                  <a:t>个工作日内提供</a:t>
                </a:r>
                <a:r>
                  <a:rPr lang="en-US" sz="1000" kern="1200" dirty="0" smtClean="0"/>
                  <a:t>8D</a:t>
                </a:r>
                <a:r>
                  <a:rPr lang="zh-CN" sz="1000" kern="1200" dirty="0" smtClean="0"/>
                  <a:t>报告或</a:t>
                </a:r>
                <a:r>
                  <a:rPr lang="en-US" sz="1000" kern="1200" dirty="0" smtClean="0"/>
                  <a:t>FA</a:t>
                </a:r>
                <a:r>
                  <a:rPr lang="zh-CN" sz="1000" kern="1200" dirty="0" smtClean="0"/>
                  <a:t>进度信息。</a:t>
                </a:r>
                <a:endParaRPr lang="zh-CN" sz="1000" kern="1200" dirty="0"/>
              </a:p>
            </p:txBody>
          </p:sp>
          <p:sp>
            <p:nvSpPr>
              <p:cNvPr id="21" name="椭圆 20"/>
              <p:cNvSpPr/>
              <p:nvPr/>
            </p:nvSpPr>
            <p:spPr>
              <a:xfrm>
                <a:off x="7068218" y="4129711"/>
                <a:ext cx="469902" cy="469902"/>
              </a:xfrm>
              <a:prstGeom prst="ellipse">
                <a:avLst/>
              </a:prstGeom>
              <a:solidFill>
                <a:srgbClr val="EB737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任意多边形 21"/>
              <p:cNvSpPr/>
              <p:nvPr/>
            </p:nvSpPr>
            <p:spPr>
              <a:xfrm>
                <a:off x="8181988" y="2990496"/>
                <a:ext cx="2087427" cy="659191"/>
              </a:xfrm>
              <a:custGeom>
                <a:avLst/>
                <a:gdLst>
                  <a:gd name="connsiteX0" fmla="*/ 0 w 1808261"/>
                  <a:gd name="connsiteY0" fmla="*/ 0 h 1879610"/>
                  <a:gd name="connsiteX1" fmla="*/ 1808261 w 1808261"/>
                  <a:gd name="connsiteY1" fmla="*/ 0 h 1879610"/>
                  <a:gd name="connsiteX2" fmla="*/ 1808261 w 1808261"/>
                  <a:gd name="connsiteY2" fmla="*/ 1879610 h 1879610"/>
                  <a:gd name="connsiteX3" fmla="*/ 0 w 1808261"/>
                  <a:gd name="connsiteY3" fmla="*/ 1879610 h 1879610"/>
                  <a:gd name="connsiteX4" fmla="*/ 0 w 1808261"/>
                  <a:gd name="connsiteY4" fmla="*/ 0 h 187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261" h="1879610">
                    <a:moveTo>
                      <a:pt x="0" y="0"/>
                    </a:moveTo>
                    <a:lnTo>
                      <a:pt x="1808261" y="0"/>
                    </a:lnTo>
                    <a:lnTo>
                      <a:pt x="1808261" y="1879610"/>
                    </a:lnTo>
                    <a:lnTo>
                      <a:pt x="0" y="1879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74" tIns="58674" rIns="58674" bIns="58674" numCol="1" spcCol="1270" anchor="b" anchorCtr="0">
                <a:noAutofit/>
              </a:bodyPr>
              <a:lstStyle/>
              <a:p>
                <a:pPr lvl="0" algn="ctr" defTabSz="488950" rtl="0">
                  <a:lnSpc>
                    <a:spcPct val="150000"/>
                  </a:lnSpc>
                  <a:spcAft>
                    <a:spcPct val="35000"/>
                  </a:spcAft>
                  <a:buClrTx/>
                  <a:buSzTx/>
                  <a:buFontTx/>
                </a:pPr>
                <a:r>
                  <a:rPr lang="zh-CN" sz="1000" kern="1200" dirty="0" smtClean="0"/>
                  <a:t>定期回访客户，虚心接纳客户的质量改进建议。</a:t>
                </a:r>
                <a:endParaRPr lang="zh-CN" sz="1000" kern="1200" dirty="0" smtClean="0"/>
              </a:p>
            </p:txBody>
          </p:sp>
          <p:sp>
            <p:nvSpPr>
              <p:cNvPr id="23" name="椭圆 22"/>
              <p:cNvSpPr/>
              <p:nvPr/>
            </p:nvSpPr>
            <p:spPr>
              <a:xfrm>
                <a:off x="8966893" y="4129711"/>
                <a:ext cx="469902" cy="469902"/>
              </a:xfrm>
              <a:prstGeom prst="ellipse">
                <a:avLst/>
              </a:prstGeom>
              <a:solidFill>
                <a:srgbClr val="EB737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8" name="矩形 7"/>
            <p:cNvSpPr/>
            <p:nvPr/>
          </p:nvSpPr>
          <p:spPr>
            <a:xfrm>
              <a:off x="1956" y="5625"/>
              <a:ext cx="438" cy="385"/>
            </a:xfrm>
            <a:prstGeom prst="rect">
              <a:avLst/>
            </a:prstGeom>
          </p:spPr>
          <p:txBody>
            <a:bodyPr wrap="square">
              <a:spAutoFit/>
            </a:bodyPr>
            <a:lstStyle/>
            <a:p>
              <a:r>
                <a:rPr lang="en-US" altLang="zh-CN" sz="1350" b="1" dirty="0" smtClean="0">
                  <a:solidFill>
                    <a:schemeClr val="bg1"/>
                  </a:solidFill>
                </a:rPr>
                <a:t>1</a:t>
              </a:r>
              <a:endParaRPr lang="zh-CN" altLang="en-US" sz="1350" b="1" dirty="0">
                <a:solidFill>
                  <a:schemeClr val="bg1"/>
                </a:solidFill>
              </a:endParaRPr>
            </a:p>
          </p:txBody>
        </p:sp>
        <p:sp>
          <p:nvSpPr>
            <p:cNvPr id="9" name="矩形 8"/>
            <p:cNvSpPr/>
            <p:nvPr/>
          </p:nvSpPr>
          <p:spPr>
            <a:xfrm>
              <a:off x="4194" y="5625"/>
              <a:ext cx="438" cy="385"/>
            </a:xfrm>
            <a:prstGeom prst="rect">
              <a:avLst/>
            </a:prstGeom>
          </p:spPr>
          <p:txBody>
            <a:bodyPr wrap="square">
              <a:spAutoFit/>
            </a:bodyPr>
            <a:lstStyle/>
            <a:p>
              <a:r>
                <a:rPr lang="en-US" altLang="zh-CN" sz="1350" b="1" dirty="0" smtClean="0">
                  <a:solidFill>
                    <a:schemeClr val="bg1"/>
                  </a:solidFill>
                </a:rPr>
                <a:t>2</a:t>
              </a:r>
              <a:endParaRPr lang="zh-CN" altLang="en-US" sz="1350" b="1" dirty="0">
                <a:solidFill>
                  <a:schemeClr val="bg1"/>
                </a:solidFill>
              </a:endParaRPr>
            </a:p>
          </p:txBody>
        </p:sp>
        <p:sp>
          <p:nvSpPr>
            <p:cNvPr id="10" name="矩形 9"/>
            <p:cNvSpPr/>
            <p:nvPr/>
          </p:nvSpPr>
          <p:spPr>
            <a:xfrm>
              <a:off x="6437" y="5625"/>
              <a:ext cx="438" cy="385"/>
            </a:xfrm>
            <a:prstGeom prst="rect">
              <a:avLst/>
            </a:prstGeom>
          </p:spPr>
          <p:txBody>
            <a:bodyPr wrap="square">
              <a:spAutoFit/>
            </a:bodyPr>
            <a:lstStyle/>
            <a:p>
              <a:r>
                <a:rPr lang="en-US" altLang="zh-CN" sz="1350" b="1" dirty="0" smtClean="0">
                  <a:solidFill>
                    <a:schemeClr val="bg1"/>
                  </a:solidFill>
                </a:rPr>
                <a:t>3</a:t>
              </a:r>
              <a:endParaRPr lang="zh-CN" altLang="en-US" sz="1350" b="1" dirty="0">
                <a:solidFill>
                  <a:schemeClr val="bg1"/>
                </a:solidFill>
              </a:endParaRPr>
            </a:p>
          </p:txBody>
        </p:sp>
        <p:sp>
          <p:nvSpPr>
            <p:cNvPr id="11" name="矩形 10"/>
            <p:cNvSpPr/>
            <p:nvPr/>
          </p:nvSpPr>
          <p:spPr>
            <a:xfrm>
              <a:off x="8679" y="5625"/>
              <a:ext cx="438" cy="385"/>
            </a:xfrm>
            <a:prstGeom prst="rect">
              <a:avLst/>
            </a:prstGeom>
          </p:spPr>
          <p:txBody>
            <a:bodyPr wrap="square">
              <a:spAutoFit/>
            </a:bodyPr>
            <a:lstStyle/>
            <a:p>
              <a:r>
                <a:rPr lang="en-US" altLang="zh-CN" sz="1350" b="1" dirty="0" smtClean="0">
                  <a:solidFill>
                    <a:schemeClr val="bg1"/>
                  </a:solidFill>
                </a:rPr>
                <a:t>4</a:t>
              </a:r>
              <a:endParaRPr lang="zh-CN" altLang="en-US" sz="1350" b="1" dirty="0">
                <a:solidFill>
                  <a:schemeClr val="bg1"/>
                </a:solidFill>
              </a:endParaRPr>
            </a:p>
          </p:txBody>
        </p:sp>
        <p:sp>
          <p:nvSpPr>
            <p:cNvPr id="12" name="矩形 11"/>
            <p:cNvSpPr/>
            <p:nvPr/>
          </p:nvSpPr>
          <p:spPr>
            <a:xfrm>
              <a:off x="10922" y="5625"/>
              <a:ext cx="438" cy="385"/>
            </a:xfrm>
            <a:prstGeom prst="rect">
              <a:avLst/>
            </a:prstGeom>
          </p:spPr>
          <p:txBody>
            <a:bodyPr wrap="square">
              <a:spAutoFit/>
            </a:bodyPr>
            <a:lstStyle/>
            <a:p>
              <a:r>
                <a:rPr lang="en-US" altLang="zh-CN" sz="1350" b="1" dirty="0" smtClean="0">
                  <a:solidFill>
                    <a:schemeClr val="bg1"/>
                  </a:solidFill>
                </a:rPr>
                <a:t>5</a:t>
              </a:r>
              <a:endParaRPr lang="zh-CN" altLang="en-US" sz="1350" b="1" dirty="0">
                <a:solidFill>
                  <a:schemeClr val="bg1"/>
                </a:solidFil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未来发展</a:t>
            </a:r>
            <a:endParaRPr lang="zh-CN" altLang="en-US" dirty="0"/>
          </a:p>
        </p:txBody>
      </p:sp>
      <p:sp>
        <p:nvSpPr>
          <p:cNvPr id="4" name="矩形 3"/>
          <p:cNvSpPr/>
          <p:nvPr/>
        </p:nvSpPr>
        <p:spPr>
          <a:xfrm>
            <a:off x="571500" y="1816440"/>
            <a:ext cx="7282180" cy="777457"/>
          </a:xfrm>
          <a:prstGeom prst="rect">
            <a:avLst/>
          </a:prstGeom>
        </p:spPr>
        <p:txBody>
          <a:bodyPr wrap="square">
            <a:spAutoFit/>
          </a:bodyPr>
          <a:lstStyle/>
          <a:p>
            <a:pPr>
              <a:lnSpc>
                <a:spcPct val="130000"/>
              </a:lnSpc>
            </a:pPr>
            <a:r>
              <a:rPr lang="zh-CN" altLang="en-US" dirty="0">
                <a:solidFill>
                  <a:schemeClr val="bg2"/>
                </a:solidFill>
                <a:latin typeface="微软雅黑" panose="020B0503020204020204" charset="-122"/>
                <a:ea typeface="微软雅黑" panose="020B0503020204020204" charset="-122"/>
              </a:rPr>
              <a:t>在未来的企业发展中，赛克斯康会一如既往的重视产品质量与客户信誉，致力于打造学习型企业，创百年卓越品牌！</a:t>
            </a:r>
            <a:endParaRPr lang="zh-CN" altLang="en-US" dirty="0">
              <a:solidFill>
                <a:schemeClr val="bg2"/>
              </a:solidFill>
              <a:latin typeface="微软雅黑" panose="020B0503020204020204" charset="-122"/>
              <a:ea typeface="微软雅黑" panose="020B0503020204020204" charset="-122"/>
            </a:endParaRPr>
          </a:p>
        </p:txBody>
      </p:sp>
      <p:grpSp>
        <p:nvGrpSpPr>
          <p:cNvPr id="9" name="组合 8"/>
          <p:cNvGrpSpPr/>
          <p:nvPr/>
        </p:nvGrpSpPr>
        <p:grpSpPr>
          <a:xfrm>
            <a:off x="1876486" y="1816440"/>
            <a:ext cx="4672207" cy="2811053"/>
            <a:chOff x="3022028" y="1587732"/>
            <a:chExt cx="6120680" cy="3682533"/>
          </a:xfrm>
        </p:grpSpPr>
        <p:pic>
          <p:nvPicPr>
            <p:cNvPr id="22" name="Picture 2" descr="C:\Users\Administrator\Desktop\ppt展示模板-8.png"/>
            <p:cNvPicPr>
              <a:picLocks noChangeAspect="1" noChangeArrowheads="1"/>
            </p:cNvPicPr>
            <p:nvPr/>
          </p:nvPicPr>
          <p:blipFill>
            <a:blip r:embed="rId1" cstate="print"/>
            <a:srcRect/>
            <a:stretch>
              <a:fillRect/>
            </a:stretch>
          </p:blipFill>
          <p:spPr bwMode="auto">
            <a:xfrm>
              <a:off x="3022028" y="1587732"/>
              <a:ext cx="6120680" cy="3682533"/>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3937348" y="2060861"/>
              <a:ext cx="4320480" cy="2376251"/>
            </a:xfrm>
            <a:prstGeom prst="rect">
              <a:avLst/>
            </a:prstGeom>
            <a:blipFill>
              <a:blip r:embed="rId2" cstate="screen">
                <a:extLst>
                  <a:ext uri="{BEBA8EAE-BF5A-486C-A8C5-ECC9F3942E4B}">
                    <a14:imgProps xmlns:a14="http://schemas.microsoft.com/office/drawing/2010/main">
                      <a14:imgLayer r:embed="rId3">
                        <a14:imgEffect>
                          <a14:brightnessContrast bright="22000"/>
                        </a14:imgEffect>
                      </a14:imgLayer>
                    </a14:imgProps>
                  </a:ext>
                </a:extLst>
              </a:blip>
              <a:srcRect/>
              <a:stretch>
                <a:fillRect/>
              </a:stretch>
            </a:blipFill>
            <a:ln w="25400" cap="flat" cmpd="sng" algn="ctr">
              <a:noFill/>
              <a:prstDash val="solid"/>
            </a:ln>
            <a:effectLst>
              <a:innerShdw blurRad="63500" dist="50800" dir="13500000">
                <a:prstClr val="black">
                  <a:alpha val="50000"/>
                </a:prst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7" name="矩形 16"/>
          <p:cNvSpPr>
            <a:spLocks noChangeArrowheads="1"/>
          </p:cNvSpPr>
          <p:nvPr/>
        </p:nvSpPr>
        <p:spPr bwMode="auto">
          <a:xfrm>
            <a:off x="6548693" y="2470857"/>
            <a:ext cx="4198656"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defRPr/>
            </a:pPr>
            <a:r>
              <a:rPr lang="zh-CN" altLang="en-US" sz="2000" dirty="0" smtClean="0">
                <a:solidFill>
                  <a:srgbClr val="E6791B"/>
                </a:solidFill>
              </a:rPr>
              <a:t>目标</a:t>
            </a:r>
            <a:r>
              <a:rPr lang="en-US" altLang="zh-CN" sz="2000" dirty="0" smtClean="0">
                <a:solidFill>
                  <a:srgbClr val="E6791B"/>
                </a:solidFill>
              </a:rPr>
              <a:t>1</a:t>
            </a:r>
            <a:r>
              <a:rPr lang="zh-CN" altLang="en-US" sz="2000" dirty="0" smtClean="0">
                <a:solidFill>
                  <a:schemeClr val="accent6"/>
                </a:solidFill>
              </a:rPr>
              <a:t>：销售额</a:t>
            </a:r>
            <a:r>
              <a:rPr lang="zh-CN" altLang="en-US" sz="2000" dirty="0">
                <a:solidFill>
                  <a:schemeClr val="accent6"/>
                </a:solidFill>
              </a:rPr>
              <a:t>突破</a:t>
            </a:r>
            <a:r>
              <a:rPr lang="en-US" altLang="zh-CN" sz="2000" dirty="0">
                <a:solidFill>
                  <a:schemeClr val="accent6"/>
                </a:solidFill>
              </a:rPr>
              <a:t>2-5</a:t>
            </a:r>
            <a:r>
              <a:rPr lang="zh-CN" altLang="en-US" sz="2000" dirty="0" smtClean="0">
                <a:solidFill>
                  <a:schemeClr val="accent6"/>
                </a:solidFill>
              </a:rPr>
              <a:t>亿</a:t>
            </a:r>
            <a:endParaRPr lang="zh-CN" altLang="en-US" sz="2000" dirty="0">
              <a:solidFill>
                <a:schemeClr val="accent6"/>
              </a:solidFill>
            </a:endParaRPr>
          </a:p>
        </p:txBody>
      </p:sp>
      <p:sp>
        <p:nvSpPr>
          <p:cNvPr id="21" name="矩形 20"/>
          <p:cNvSpPr>
            <a:spLocks noChangeArrowheads="1"/>
          </p:cNvSpPr>
          <p:nvPr/>
        </p:nvSpPr>
        <p:spPr bwMode="auto">
          <a:xfrm>
            <a:off x="6548693" y="3374180"/>
            <a:ext cx="4451320"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000" dirty="0" smtClean="0">
                <a:solidFill>
                  <a:srgbClr val="E6791B"/>
                </a:solidFill>
              </a:rPr>
              <a:t>目标</a:t>
            </a:r>
            <a:r>
              <a:rPr lang="en-US" altLang="zh-CN" sz="2000" dirty="0" smtClean="0">
                <a:solidFill>
                  <a:srgbClr val="E6791B"/>
                </a:solidFill>
              </a:rPr>
              <a:t>2</a:t>
            </a:r>
            <a:r>
              <a:rPr lang="zh-CN" altLang="en-US" sz="2000" dirty="0" smtClean="0">
                <a:solidFill>
                  <a:schemeClr val="accent6"/>
                </a:solidFill>
              </a:rPr>
              <a:t>：产品</a:t>
            </a:r>
            <a:r>
              <a:rPr lang="zh-CN" altLang="en-US" sz="2000" dirty="0">
                <a:solidFill>
                  <a:schemeClr val="accent6"/>
                </a:solidFill>
              </a:rPr>
              <a:t>主推</a:t>
            </a:r>
            <a:r>
              <a:rPr lang="en-US" altLang="zh-CN" sz="2000" dirty="0">
                <a:solidFill>
                  <a:schemeClr val="accent6"/>
                </a:solidFill>
              </a:rPr>
              <a:t>100G/400G/</a:t>
            </a:r>
            <a:r>
              <a:rPr lang="zh-CN" altLang="en-US" sz="2000" dirty="0">
                <a:solidFill>
                  <a:schemeClr val="accent6"/>
                </a:solidFill>
              </a:rPr>
              <a:t>硅光子</a:t>
            </a:r>
            <a:endParaRPr lang="zh-CN" altLang="en-US" sz="2000" dirty="0">
              <a:solidFill>
                <a:schemeClr val="accent6"/>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en-US" dirty="0" smtClean="0">
                <a:effectLst/>
              </a:rPr>
              <a:t>联系方式</a:t>
            </a:r>
            <a:endParaRPr lang="zh-CN" altLang="en-US" dirty="0"/>
          </a:p>
        </p:txBody>
      </p:sp>
      <p:sp>
        <p:nvSpPr>
          <p:cNvPr id="5" name="内容占位符 2"/>
          <p:cNvSpPr>
            <a:spLocks noGrp="1"/>
          </p:cNvSpPr>
          <p:nvPr/>
        </p:nvSpPr>
        <p:spPr>
          <a:xfrm>
            <a:off x="1243263" y="3135982"/>
            <a:ext cx="10683241" cy="25100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zh-CN" altLang="en-US" sz="2000" dirty="0">
                <a:solidFill>
                  <a:schemeClr val="accent6"/>
                </a:solidFill>
              </a:rPr>
            </a:br>
            <a:r>
              <a:rPr lang="zh-CN" altLang="en-US" sz="2000" dirty="0">
                <a:solidFill>
                  <a:schemeClr val="accent6"/>
                </a:solidFill>
              </a:rPr>
              <a:t>工厂地址</a:t>
            </a:r>
            <a:r>
              <a:rPr lang="en-US" altLang="zh-CN" sz="2000" dirty="0">
                <a:solidFill>
                  <a:schemeClr val="accent6"/>
                </a:solidFill>
              </a:rPr>
              <a:t>: </a:t>
            </a:r>
            <a:r>
              <a:rPr lang="zh-CN" altLang="en-US" sz="2000" dirty="0">
                <a:solidFill>
                  <a:schemeClr val="accent6"/>
                </a:solidFill>
              </a:rPr>
              <a:t>深圳市龙华新区清湖清祥路宝能科技园</a:t>
            </a:r>
            <a:r>
              <a:rPr lang="en-US" altLang="zh-CN" sz="2000" dirty="0">
                <a:solidFill>
                  <a:schemeClr val="accent6"/>
                </a:solidFill>
              </a:rPr>
              <a:t>6</a:t>
            </a:r>
            <a:r>
              <a:rPr lang="zh-CN" altLang="en-US" sz="2000" dirty="0">
                <a:solidFill>
                  <a:schemeClr val="accent6"/>
                </a:solidFill>
              </a:rPr>
              <a:t>栋</a:t>
            </a:r>
            <a:r>
              <a:rPr lang="en-US" altLang="zh-CN" sz="2000" dirty="0">
                <a:solidFill>
                  <a:schemeClr val="accent6"/>
                </a:solidFill>
              </a:rPr>
              <a:t>B</a:t>
            </a:r>
            <a:r>
              <a:rPr lang="zh-CN" altLang="en-US" sz="2000" dirty="0">
                <a:solidFill>
                  <a:schemeClr val="accent6"/>
                </a:solidFill>
              </a:rPr>
              <a:t>座</a:t>
            </a:r>
            <a:r>
              <a:rPr lang="en-US" altLang="zh-CN" sz="2000" dirty="0">
                <a:solidFill>
                  <a:schemeClr val="accent6"/>
                </a:solidFill>
              </a:rPr>
              <a:t>9</a:t>
            </a:r>
            <a:r>
              <a:rPr lang="zh-CN" altLang="en-US" sz="2000" dirty="0">
                <a:solidFill>
                  <a:schemeClr val="accent6"/>
                </a:solidFill>
              </a:rPr>
              <a:t>楼</a:t>
            </a:r>
            <a:r>
              <a:rPr lang="en-US" altLang="zh-CN" sz="2000" dirty="0">
                <a:solidFill>
                  <a:schemeClr val="accent6"/>
                </a:solidFill>
              </a:rPr>
              <a:t>I.J</a:t>
            </a:r>
            <a:r>
              <a:rPr lang="zh-CN" altLang="en-US" sz="2000" dirty="0" smtClean="0">
                <a:solidFill>
                  <a:schemeClr val="accent6"/>
                </a:solidFill>
              </a:rPr>
              <a:t>室</a:t>
            </a:r>
            <a:endParaRPr lang="en-US" altLang="zh-CN" sz="2000" dirty="0" smtClean="0">
              <a:solidFill>
                <a:schemeClr val="accent6"/>
              </a:solidFill>
            </a:endParaRPr>
          </a:p>
          <a:p>
            <a:pPr marL="0" indent="0">
              <a:buNone/>
            </a:pPr>
            <a:r>
              <a:rPr lang="zh-CN" altLang="en-US" sz="2000" dirty="0" smtClean="0">
                <a:solidFill>
                  <a:schemeClr val="accent6"/>
                </a:solidFill>
              </a:rPr>
              <a:t>电话</a:t>
            </a:r>
            <a:r>
              <a:rPr lang="en-US" altLang="zh-CN" sz="2000" dirty="0">
                <a:solidFill>
                  <a:schemeClr val="accent6"/>
                </a:solidFill>
              </a:rPr>
              <a:t>: +86-755-85293396 85293393</a:t>
            </a:r>
            <a:br>
              <a:rPr lang="en-US" altLang="zh-CN" sz="2000" dirty="0">
                <a:solidFill>
                  <a:schemeClr val="accent6"/>
                </a:solidFill>
              </a:rPr>
            </a:br>
            <a:r>
              <a:rPr lang="en-US" altLang="zh-CN" sz="2000" dirty="0">
                <a:solidFill>
                  <a:schemeClr val="accent6"/>
                </a:solidFill>
              </a:rPr>
              <a:t>E-mail: sales@6comgiga.com</a:t>
            </a:r>
            <a:r>
              <a:rPr lang="zh-CN" altLang="en-US" sz="2000" dirty="0">
                <a:solidFill>
                  <a:schemeClr val="accent6"/>
                </a:solidFill>
              </a:rPr>
              <a:t>  </a:t>
            </a:r>
            <a:br>
              <a:rPr lang="zh-CN" altLang="en-US" sz="2000" dirty="0">
                <a:solidFill>
                  <a:schemeClr val="accent6"/>
                </a:solidFill>
              </a:rPr>
            </a:br>
            <a:r>
              <a:rPr lang="zh-CN" altLang="en-US" sz="2000" dirty="0">
                <a:solidFill>
                  <a:schemeClr val="accent6"/>
                </a:solidFill>
              </a:rPr>
              <a:t>阿里巴巴网址</a:t>
            </a:r>
            <a:r>
              <a:rPr lang="en-US" altLang="zh-CN" sz="2000" dirty="0">
                <a:solidFill>
                  <a:schemeClr val="accent6"/>
                </a:solidFill>
              </a:rPr>
              <a:t>: https://sfpoem.1688.com</a:t>
            </a:r>
            <a:endParaRPr lang="zh-CN" altLang="en-US" sz="2000" dirty="0">
              <a:solidFill>
                <a:schemeClr val="accent6"/>
              </a:solidFill>
              <a:latin typeface="微软雅黑" panose="020B0503020204020204" charset="-122"/>
              <a:ea typeface="微软雅黑" panose="020B0503020204020204" charset="-122"/>
            </a:endParaRPr>
          </a:p>
        </p:txBody>
      </p:sp>
      <p:sp>
        <p:nvSpPr>
          <p:cNvPr id="6" name="标题 1"/>
          <p:cNvSpPr>
            <a:spLocks noGrp="1"/>
          </p:cNvSpPr>
          <p:nvPr/>
        </p:nvSpPr>
        <p:spPr>
          <a:xfrm>
            <a:off x="1243263" y="2828642"/>
            <a:ext cx="10515600" cy="6146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6"/>
                </a:solidFill>
              </a:rPr>
              <a:t>深圳市赛克斯康科技有限公司</a:t>
            </a:r>
            <a:endParaRPr lang="zh-CN" altLang="en-US" sz="2400" b="1" dirty="0">
              <a:solidFill>
                <a:schemeClr val="accent6"/>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79104" y="3806687"/>
            <a:ext cx="8895522" cy="1477328"/>
          </a:xfrm>
          <a:prstGeom prst="rect">
            <a:avLst/>
          </a:prstGeom>
          <a:noFill/>
        </p:spPr>
        <p:txBody>
          <a:bodyPr wrap="square" rtlCol="0">
            <a:spAutoFit/>
          </a:bodyPr>
          <a:lstStyle/>
          <a:p>
            <a:r>
              <a:rPr lang="zh-CN" altLang="en-US" dirty="0" smtClean="0">
                <a:solidFill>
                  <a:srgbClr val="333333"/>
                </a:solidFill>
                <a:latin typeface="Arial" panose="020B0604020202020204" pitchFamily="34" charset="0"/>
              </a:rPr>
              <a:t>深圳市</a:t>
            </a:r>
            <a:r>
              <a:rPr lang="zh-CN" altLang="en-US" dirty="0">
                <a:solidFill>
                  <a:srgbClr val="333333"/>
                </a:solidFill>
                <a:latin typeface="Arial" panose="020B0604020202020204" pitchFamily="34" charset="0"/>
              </a:rPr>
              <a:t>赛克斯康光模块广泛兼容华为</a:t>
            </a:r>
            <a:r>
              <a:rPr lang="en-US" altLang="zh-CN" dirty="0">
                <a:solidFill>
                  <a:srgbClr val="333333"/>
                </a:solidFill>
                <a:latin typeface="Arial" panose="020B0604020202020204" pitchFamily="34" charset="0"/>
              </a:rPr>
              <a:t>(Huawei),</a:t>
            </a:r>
            <a:r>
              <a:rPr lang="zh-CN" altLang="en-US" dirty="0">
                <a:solidFill>
                  <a:srgbClr val="333333"/>
                </a:solidFill>
                <a:latin typeface="Arial" panose="020B0604020202020204" pitchFamily="34" charset="0"/>
              </a:rPr>
              <a:t>爱立信</a:t>
            </a:r>
            <a:r>
              <a:rPr lang="en-US" altLang="zh-CN" dirty="0">
                <a:solidFill>
                  <a:srgbClr val="333333"/>
                </a:solidFill>
                <a:latin typeface="Arial" panose="020B0604020202020204" pitchFamily="34" charset="0"/>
              </a:rPr>
              <a:t>(Ericsson),</a:t>
            </a:r>
            <a:r>
              <a:rPr lang="zh-CN" altLang="en-US" dirty="0">
                <a:solidFill>
                  <a:srgbClr val="333333"/>
                </a:solidFill>
                <a:latin typeface="Arial" panose="020B0604020202020204" pitchFamily="34" charset="0"/>
              </a:rPr>
              <a:t>新飞通</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neophotonics</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菲尼萨</a:t>
            </a:r>
            <a:r>
              <a:rPr lang="en-US" altLang="zh-CN" dirty="0">
                <a:solidFill>
                  <a:srgbClr val="333333"/>
                </a:solidFill>
                <a:latin typeface="Arial" panose="020B0604020202020204" pitchFamily="34" charset="0"/>
              </a:rPr>
              <a:t>(FINISAR),</a:t>
            </a:r>
            <a:r>
              <a:rPr lang="zh-CN" altLang="en-US" dirty="0">
                <a:solidFill>
                  <a:srgbClr val="333333"/>
                </a:solidFill>
                <a:latin typeface="Arial" panose="020B0604020202020204" pitchFamily="34" charset="0"/>
              </a:rPr>
              <a:t>索尔思</a:t>
            </a:r>
            <a:r>
              <a:rPr lang="en-US" altLang="zh-CN" dirty="0">
                <a:solidFill>
                  <a:srgbClr val="333333"/>
                </a:solidFill>
                <a:latin typeface="Arial" panose="020B0604020202020204" pitchFamily="34" charset="0"/>
              </a:rPr>
              <a:t>(Source photonics),WTD,</a:t>
            </a:r>
            <a:r>
              <a:rPr lang="zh-CN" altLang="en-US" dirty="0">
                <a:solidFill>
                  <a:srgbClr val="333333"/>
                </a:solidFill>
                <a:latin typeface="Arial" panose="020B0604020202020204" pitchFamily="34" charset="0"/>
              </a:rPr>
              <a:t>捷迪讯</a:t>
            </a:r>
            <a:r>
              <a:rPr lang="en-US" altLang="zh-CN" dirty="0">
                <a:solidFill>
                  <a:srgbClr val="333333"/>
                </a:solidFill>
                <a:latin typeface="Arial" panose="020B0604020202020204" pitchFamily="34" charset="0"/>
              </a:rPr>
              <a:t>(JDSU),</a:t>
            </a:r>
            <a:r>
              <a:rPr lang="zh-CN" altLang="en-US" dirty="0">
                <a:solidFill>
                  <a:srgbClr val="333333"/>
                </a:solidFill>
                <a:latin typeface="Arial" panose="020B0604020202020204" pitchFamily="34" charset="0"/>
              </a:rPr>
              <a:t>中兴</a:t>
            </a:r>
            <a:r>
              <a:rPr lang="en-US" altLang="zh-CN" dirty="0">
                <a:solidFill>
                  <a:srgbClr val="333333"/>
                </a:solidFill>
                <a:latin typeface="Arial" panose="020B0604020202020204" pitchFamily="34" charset="0"/>
              </a:rPr>
              <a:t>(ZTE),</a:t>
            </a:r>
            <a:r>
              <a:rPr lang="zh-CN" altLang="en-US" dirty="0">
                <a:solidFill>
                  <a:srgbClr val="333333"/>
                </a:solidFill>
                <a:latin typeface="Arial" panose="020B0604020202020204" pitchFamily="34" charset="0"/>
              </a:rPr>
              <a:t>烽火</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Fiberhome</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惠普</a:t>
            </a:r>
            <a:r>
              <a:rPr lang="en-US" altLang="zh-CN" dirty="0">
                <a:solidFill>
                  <a:srgbClr val="333333"/>
                </a:solidFill>
                <a:latin typeface="Arial" panose="020B0604020202020204" pitchFamily="34" charset="0"/>
              </a:rPr>
              <a:t>(HP),</a:t>
            </a:r>
            <a:r>
              <a:rPr lang="zh-CN" altLang="en-US" dirty="0">
                <a:solidFill>
                  <a:srgbClr val="333333"/>
                </a:solidFill>
                <a:latin typeface="Arial" panose="020B0604020202020204" pitchFamily="34" charset="0"/>
              </a:rPr>
              <a:t>华三</a:t>
            </a:r>
            <a:r>
              <a:rPr lang="en-US" altLang="zh-CN" dirty="0">
                <a:solidFill>
                  <a:srgbClr val="333333"/>
                </a:solidFill>
                <a:latin typeface="Arial" panose="020B0604020202020204" pitchFamily="34" charset="0"/>
              </a:rPr>
              <a:t>(H3C)</a:t>
            </a:r>
            <a:r>
              <a:rPr lang="zh-CN" altLang="en-US" dirty="0">
                <a:solidFill>
                  <a:srgbClr val="333333"/>
                </a:solidFill>
                <a:latin typeface="Arial" panose="020B0604020202020204" pitchFamily="34" charset="0"/>
              </a:rPr>
              <a:t>思科</a:t>
            </a:r>
            <a:r>
              <a:rPr lang="en-US" altLang="zh-CN" dirty="0">
                <a:solidFill>
                  <a:srgbClr val="333333"/>
                </a:solidFill>
                <a:latin typeface="Arial" panose="020B0604020202020204" pitchFamily="34" charset="0"/>
              </a:rPr>
              <a:t>(Cisco),</a:t>
            </a:r>
            <a:r>
              <a:rPr lang="zh-CN" altLang="en-US" dirty="0">
                <a:solidFill>
                  <a:srgbClr val="333333"/>
                </a:solidFill>
                <a:latin typeface="Arial" panose="020B0604020202020204" pitchFamily="34" charset="0"/>
              </a:rPr>
              <a:t>瞻博</a:t>
            </a:r>
            <a:r>
              <a:rPr lang="en-US" altLang="zh-CN" dirty="0">
                <a:solidFill>
                  <a:srgbClr val="333333"/>
                </a:solidFill>
                <a:latin typeface="Arial" panose="020B0604020202020204" pitchFamily="34" charset="0"/>
              </a:rPr>
              <a:t>(Juniper),</a:t>
            </a:r>
            <a:r>
              <a:rPr lang="zh-CN" altLang="en-US" dirty="0">
                <a:solidFill>
                  <a:srgbClr val="333333"/>
                </a:solidFill>
                <a:latin typeface="Arial" panose="020B0604020202020204" pitchFamily="34" charset="0"/>
              </a:rPr>
              <a:t>极进</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Extereme</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阿尔卡特公司</a:t>
            </a:r>
            <a:r>
              <a:rPr lang="en-US" altLang="zh-CN" dirty="0">
                <a:solidFill>
                  <a:srgbClr val="333333"/>
                </a:solidFill>
                <a:latin typeface="Arial" panose="020B0604020202020204" pitchFamily="34" charset="0"/>
              </a:rPr>
              <a:t>(Alcatel),</a:t>
            </a:r>
            <a:r>
              <a:rPr lang="zh-CN" altLang="en-US" dirty="0">
                <a:solidFill>
                  <a:srgbClr val="333333"/>
                </a:solidFill>
                <a:latin typeface="Arial" panose="020B0604020202020204" pitchFamily="34" charset="0"/>
              </a:rPr>
              <a:t>安奈特</a:t>
            </a:r>
            <a:r>
              <a:rPr lang="en-US" altLang="zh-CN" dirty="0">
                <a:solidFill>
                  <a:srgbClr val="333333"/>
                </a:solidFill>
                <a:latin typeface="Arial" panose="020B0604020202020204" pitchFamily="34" charset="0"/>
              </a:rPr>
              <a:t>(Allied Telesis),</a:t>
            </a:r>
            <a:r>
              <a:rPr lang="zh-CN" altLang="en-US" dirty="0">
                <a:solidFill>
                  <a:srgbClr val="333333"/>
                </a:solidFill>
                <a:latin typeface="Arial" panose="020B0604020202020204" pitchFamily="34" charset="0"/>
              </a:rPr>
              <a:t>网捷</a:t>
            </a:r>
            <a:r>
              <a:rPr lang="en-US" altLang="zh-CN" dirty="0">
                <a:solidFill>
                  <a:srgbClr val="333333"/>
                </a:solidFill>
                <a:latin typeface="Arial" panose="020B0604020202020204" pitchFamily="34" charset="0"/>
              </a:rPr>
              <a:t>(Foundry),</a:t>
            </a:r>
            <a:r>
              <a:rPr lang="zh-CN" altLang="en-US" dirty="0">
                <a:solidFill>
                  <a:srgbClr val="333333"/>
                </a:solidFill>
                <a:latin typeface="Arial" panose="020B0604020202020204" pitchFamily="34" charset="0"/>
              </a:rPr>
              <a:t>凯创</a:t>
            </a:r>
            <a:r>
              <a:rPr lang="en-US" altLang="zh-CN" dirty="0">
                <a:solidFill>
                  <a:srgbClr val="333333"/>
                </a:solidFill>
                <a:latin typeface="Arial" panose="020B0604020202020204" pitchFamily="34" charset="0"/>
              </a:rPr>
              <a:t>(Enterasys),</a:t>
            </a:r>
            <a:r>
              <a:rPr lang="zh-CN" altLang="en-US" dirty="0">
                <a:solidFill>
                  <a:srgbClr val="333333"/>
                </a:solidFill>
                <a:latin typeface="Arial" panose="020B0604020202020204" pitchFamily="34" charset="0"/>
              </a:rPr>
              <a:t>友讯集团</a:t>
            </a:r>
            <a:r>
              <a:rPr lang="en-US" altLang="zh-CN" dirty="0">
                <a:solidFill>
                  <a:srgbClr val="333333"/>
                </a:solidFill>
                <a:latin typeface="Arial" panose="020B0604020202020204" pitchFamily="34" charset="0"/>
              </a:rPr>
              <a:t>(D-Link),</a:t>
            </a:r>
            <a:r>
              <a:rPr lang="zh-CN" altLang="en-US" dirty="0">
                <a:solidFill>
                  <a:srgbClr val="333333"/>
                </a:solidFill>
                <a:latin typeface="Arial" panose="020B0604020202020204" pitchFamily="34" charset="0"/>
              </a:rPr>
              <a:t>合勤科技</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ZyXEL</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等</a:t>
            </a:r>
            <a:r>
              <a:rPr lang="en-US" altLang="zh-CN" dirty="0">
                <a:solidFill>
                  <a:srgbClr val="333333"/>
                </a:solidFill>
                <a:latin typeface="Arial" panose="020B0604020202020204" pitchFamily="34" charset="0"/>
              </a:rPr>
              <a:t>109</a:t>
            </a:r>
            <a:r>
              <a:rPr lang="zh-CN" altLang="en-US" dirty="0">
                <a:solidFill>
                  <a:srgbClr val="333333"/>
                </a:solidFill>
                <a:latin typeface="Arial" panose="020B0604020202020204" pitchFamily="34" charset="0"/>
              </a:rPr>
              <a:t>个不同国际和国内品牌。</a:t>
            </a:r>
            <a:endParaRPr lang="zh-CN" altLang="en-US" dirty="0"/>
          </a:p>
        </p:txBody>
      </p:sp>
      <p:pic>
        <p:nvPicPr>
          <p:cNvPr id="13314" name="Picture 2" descr="http://gb.6comgiga.com/imageRepository/ab26055a-f6ef-40c3-b1c3-054d66669f8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3322" y="944277"/>
            <a:ext cx="9207085" cy="258802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p:cNvSpPr txBox="1"/>
          <p:nvPr/>
        </p:nvSpPr>
        <p:spPr>
          <a:xfrm>
            <a:off x="1329620" y="115787"/>
            <a:ext cx="9144000" cy="828490"/>
          </a:xfrm>
          <a:prstGeom prst="rect">
            <a:avLst/>
          </a:prstGeom>
          <a:effectLst>
            <a:glow rad="139700">
              <a:schemeClr val="accent1">
                <a:alpha val="97000"/>
              </a:schemeClr>
            </a:glow>
          </a:effectLst>
        </p:spPr>
        <p:txBody>
          <a:bodyPr vert="horz" lIns="91440" tIns="45720" rIns="91440" bIns="45720" rtlCol="0" anchor="t" anchorCtr="1">
            <a:normAutofit/>
          </a:bodyPr>
          <a:lstStyle>
            <a:lvl1pPr algn="l" defTabSz="914400" rtl="0" eaLnBrk="1" latinLnBrk="0" hangingPunct="1">
              <a:lnSpc>
                <a:spcPct val="90000"/>
              </a:lnSpc>
              <a:spcBef>
                <a:spcPct val="0"/>
              </a:spcBef>
              <a:buNone/>
              <a:defRPr sz="3600" b="1" kern="1200" baseline="0">
                <a:solidFill>
                  <a:schemeClr val="accent6"/>
                </a:solidFill>
                <a:latin typeface="+mj-lt"/>
                <a:ea typeface="+mj-ea"/>
                <a:cs typeface="+mj-cs"/>
              </a:defRPr>
            </a:lvl1pPr>
          </a:lstStyle>
          <a:p>
            <a:r>
              <a:rPr lang="zh-CN" altLang="en-US" dirty="0" smtClean="0"/>
              <a:t>测试设备</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smtClean="0"/>
              <a:t>企业文化</a:t>
            </a:r>
            <a:endParaRPr lang="zh-CN" altLang="en-US" dirty="0"/>
          </a:p>
        </p:txBody>
      </p:sp>
      <p:grpSp>
        <p:nvGrpSpPr>
          <p:cNvPr id="7" name="Группа 190"/>
          <p:cNvGrpSpPr/>
          <p:nvPr/>
        </p:nvGrpSpPr>
        <p:grpSpPr>
          <a:xfrm>
            <a:off x="3015152" y="2021151"/>
            <a:ext cx="415037" cy="411014"/>
            <a:chOff x="5929313" y="3287713"/>
            <a:chExt cx="1965324" cy="1946275"/>
          </a:xfrm>
          <a:solidFill>
            <a:srgbClr val="E6791B"/>
          </a:solidFill>
        </p:grpSpPr>
        <p:sp>
          <p:nvSpPr>
            <p:cNvPr id="18" name="Freeform 171"/>
            <p:cNvSpPr>
              <a:spLocks noEditPoints="1"/>
            </p:cNvSpPr>
            <p:nvPr/>
          </p:nvSpPr>
          <p:spPr bwMode="auto">
            <a:xfrm>
              <a:off x="5929313" y="3287713"/>
              <a:ext cx="614362" cy="1946275"/>
            </a:xfrm>
            <a:custGeom>
              <a:avLst/>
              <a:gdLst>
                <a:gd name="T0" fmla="*/ 476 w 1161"/>
                <a:gd name="T1" fmla="*/ 3383 h 3678"/>
                <a:gd name="T2" fmla="*/ 554 w 1161"/>
                <a:gd name="T3" fmla="*/ 3445 h 3678"/>
                <a:gd name="T4" fmla="*/ 653 w 1161"/>
                <a:gd name="T5" fmla="*/ 3423 h 3678"/>
                <a:gd name="T6" fmla="*/ 697 w 1161"/>
                <a:gd name="T7" fmla="*/ 3332 h 3678"/>
                <a:gd name="T8" fmla="*/ 521 w 1161"/>
                <a:gd name="T9" fmla="*/ 1720 h 3678"/>
                <a:gd name="T10" fmla="*/ 502 w 1161"/>
                <a:gd name="T11" fmla="*/ 814 h 3678"/>
                <a:gd name="T12" fmla="*/ 371 w 1161"/>
                <a:gd name="T13" fmla="*/ 874 h 3678"/>
                <a:gd name="T14" fmla="*/ 320 w 1161"/>
                <a:gd name="T15" fmla="*/ 921 h 3678"/>
                <a:gd name="T16" fmla="*/ 266 w 1161"/>
                <a:gd name="T17" fmla="*/ 1005 h 3678"/>
                <a:gd name="T18" fmla="*/ 248 w 1161"/>
                <a:gd name="T19" fmla="*/ 1053 h 3678"/>
                <a:gd name="T20" fmla="*/ 235 w 1161"/>
                <a:gd name="T21" fmla="*/ 1182 h 3678"/>
                <a:gd name="T22" fmla="*/ 254 w 1161"/>
                <a:gd name="T23" fmla="*/ 1263 h 3678"/>
                <a:gd name="T24" fmla="*/ 298 w 1161"/>
                <a:gd name="T25" fmla="*/ 1349 h 3678"/>
                <a:gd name="T26" fmla="*/ 370 w 1161"/>
                <a:gd name="T27" fmla="*/ 1422 h 3678"/>
                <a:gd name="T28" fmla="*/ 432 w 1161"/>
                <a:gd name="T29" fmla="*/ 1458 h 3678"/>
                <a:gd name="T30" fmla="*/ 580 w 1161"/>
                <a:gd name="T31" fmla="*/ 1494 h 3678"/>
                <a:gd name="T32" fmla="*/ 729 w 1161"/>
                <a:gd name="T33" fmla="*/ 1460 h 3678"/>
                <a:gd name="T34" fmla="*/ 790 w 1161"/>
                <a:gd name="T35" fmla="*/ 1422 h 3678"/>
                <a:gd name="T36" fmla="*/ 863 w 1161"/>
                <a:gd name="T37" fmla="*/ 1348 h 3678"/>
                <a:gd name="T38" fmla="*/ 909 w 1161"/>
                <a:gd name="T39" fmla="*/ 1257 h 3678"/>
                <a:gd name="T40" fmla="*/ 926 w 1161"/>
                <a:gd name="T41" fmla="*/ 1182 h 3678"/>
                <a:gd name="T42" fmla="*/ 913 w 1161"/>
                <a:gd name="T43" fmla="*/ 1053 h 3678"/>
                <a:gd name="T44" fmla="*/ 881 w 1161"/>
                <a:gd name="T45" fmla="*/ 976 h 3678"/>
                <a:gd name="T46" fmla="*/ 862 w 1161"/>
                <a:gd name="T47" fmla="*/ 947 h 3678"/>
                <a:gd name="T48" fmla="*/ 789 w 1161"/>
                <a:gd name="T49" fmla="*/ 875 h 3678"/>
                <a:gd name="T50" fmla="*/ 697 w 1161"/>
                <a:gd name="T51" fmla="*/ 825 h 3678"/>
                <a:gd name="T52" fmla="*/ 580 w 1161"/>
                <a:gd name="T53" fmla="*/ 230 h 3678"/>
                <a:gd name="T54" fmla="*/ 490 w 1161"/>
                <a:gd name="T55" fmla="*/ 272 h 3678"/>
                <a:gd name="T56" fmla="*/ 464 w 1161"/>
                <a:gd name="T57" fmla="*/ 585 h 3678"/>
                <a:gd name="T58" fmla="*/ 697 w 1161"/>
                <a:gd name="T59" fmla="*/ 585 h 3678"/>
                <a:gd name="T60" fmla="*/ 670 w 1161"/>
                <a:gd name="T61" fmla="*/ 272 h 3678"/>
                <a:gd name="T62" fmla="*/ 580 w 1161"/>
                <a:gd name="T63" fmla="*/ 230 h 3678"/>
                <a:gd name="T64" fmla="*/ 716 w 1161"/>
                <a:gd name="T65" fmla="*/ 27 h 3678"/>
                <a:gd name="T66" fmla="*/ 856 w 1161"/>
                <a:gd name="T67" fmla="*/ 134 h 3678"/>
                <a:gd name="T68" fmla="*/ 924 w 1161"/>
                <a:gd name="T69" fmla="*/ 297 h 3678"/>
                <a:gd name="T70" fmla="*/ 1015 w 1161"/>
                <a:gd name="T71" fmla="*/ 770 h 3678"/>
                <a:gd name="T72" fmla="*/ 1131 w 1161"/>
                <a:gd name="T73" fmla="*/ 971 h 3678"/>
                <a:gd name="T74" fmla="*/ 1157 w 1161"/>
                <a:gd name="T75" fmla="*/ 1210 h 3678"/>
                <a:gd name="T76" fmla="*/ 1082 w 1161"/>
                <a:gd name="T77" fmla="*/ 1434 h 3678"/>
                <a:gd name="T78" fmla="*/ 928 w 1161"/>
                <a:gd name="T79" fmla="*/ 1605 h 3678"/>
                <a:gd name="T80" fmla="*/ 901 w 1161"/>
                <a:gd name="T81" fmla="*/ 3466 h 3678"/>
                <a:gd name="T82" fmla="*/ 793 w 1161"/>
                <a:gd name="T83" fmla="*/ 3606 h 3678"/>
                <a:gd name="T84" fmla="*/ 628 w 1161"/>
                <a:gd name="T85" fmla="*/ 3674 h 3678"/>
                <a:gd name="T86" fmla="*/ 445 w 1161"/>
                <a:gd name="T87" fmla="*/ 3651 h 3678"/>
                <a:gd name="T88" fmla="*/ 305 w 1161"/>
                <a:gd name="T89" fmla="*/ 3544 h 3678"/>
                <a:gd name="T90" fmla="*/ 236 w 1161"/>
                <a:gd name="T91" fmla="*/ 3379 h 3678"/>
                <a:gd name="T92" fmla="*/ 146 w 1161"/>
                <a:gd name="T93" fmla="*/ 1528 h 3678"/>
                <a:gd name="T94" fmla="*/ 29 w 1161"/>
                <a:gd name="T95" fmla="*/ 1328 h 3678"/>
                <a:gd name="T96" fmla="*/ 3 w 1161"/>
                <a:gd name="T97" fmla="*/ 1087 h 3678"/>
                <a:gd name="T98" fmla="*/ 78 w 1161"/>
                <a:gd name="T99" fmla="*/ 864 h 3678"/>
                <a:gd name="T100" fmla="*/ 232 w 1161"/>
                <a:gd name="T101" fmla="*/ 692 h 3678"/>
                <a:gd name="T102" fmla="*/ 260 w 1161"/>
                <a:gd name="T103" fmla="*/ 210 h 3678"/>
                <a:gd name="T104" fmla="*/ 368 w 1161"/>
                <a:gd name="T105" fmla="*/ 71 h 3678"/>
                <a:gd name="T106" fmla="*/ 533 w 1161"/>
                <a:gd name="T107" fmla="*/ 3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1" h="3678">
                  <a:moveTo>
                    <a:pt x="464" y="1712"/>
                  </a:moveTo>
                  <a:lnTo>
                    <a:pt x="464" y="3332"/>
                  </a:lnTo>
                  <a:lnTo>
                    <a:pt x="467" y="3359"/>
                  </a:lnTo>
                  <a:lnTo>
                    <a:pt x="476" y="3383"/>
                  </a:lnTo>
                  <a:lnTo>
                    <a:pt x="490" y="3405"/>
                  </a:lnTo>
                  <a:lnTo>
                    <a:pt x="508" y="3423"/>
                  </a:lnTo>
                  <a:lnTo>
                    <a:pt x="529" y="3435"/>
                  </a:lnTo>
                  <a:lnTo>
                    <a:pt x="554" y="3445"/>
                  </a:lnTo>
                  <a:lnTo>
                    <a:pt x="580" y="3447"/>
                  </a:lnTo>
                  <a:lnTo>
                    <a:pt x="606" y="3445"/>
                  </a:lnTo>
                  <a:lnTo>
                    <a:pt x="631" y="3435"/>
                  </a:lnTo>
                  <a:lnTo>
                    <a:pt x="653" y="3423"/>
                  </a:lnTo>
                  <a:lnTo>
                    <a:pt x="670" y="3405"/>
                  </a:lnTo>
                  <a:lnTo>
                    <a:pt x="685" y="3383"/>
                  </a:lnTo>
                  <a:lnTo>
                    <a:pt x="693" y="3359"/>
                  </a:lnTo>
                  <a:lnTo>
                    <a:pt x="697" y="3332"/>
                  </a:lnTo>
                  <a:lnTo>
                    <a:pt x="697" y="1712"/>
                  </a:lnTo>
                  <a:lnTo>
                    <a:pt x="640" y="1720"/>
                  </a:lnTo>
                  <a:lnTo>
                    <a:pt x="580" y="1724"/>
                  </a:lnTo>
                  <a:lnTo>
                    <a:pt x="521" y="1720"/>
                  </a:lnTo>
                  <a:lnTo>
                    <a:pt x="464" y="1712"/>
                  </a:lnTo>
                  <a:close/>
                  <a:moveTo>
                    <a:pt x="580" y="805"/>
                  </a:moveTo>
                  <a:lnTo>
                    <a:pt x="540" y="807"/>
                  </a:lnTo>
                  <a:lnTo>
                    <a:pt x="502" y="814"/>
                  </a:lnTo>
                  <a:lnTo>
                    <a:pt x="464" y="825"/>
                  </a:lnTo>
                  <a:lnTo>
                    <a:pt x="432" y="839"/>
                  </a:lnTo>
                  <a:lnTo>
                    <a:pt x="401" y="855"/>
                  </a:lnTo>
                  <a:lnTo>
                    <a:pt x="371" y="874"/>
                  </a:lnTo>
                  <a:lnTo>
                    <a:pt x="371" y="875"/>
                  </a:lnTo>
                  <a:lnTo>
                    <a:pt x="370" y="875"/>
                  </a:lnTo>
                  <a:lnTo>
                    <a:pt x="344" y="898"/>
                  </a:lnTo>
                  <a:lnTo>
                    <a:pt x="320" y="921"/>
                  </a:lnTo>
                  <a:lnTo>
                    <a:pt x="299" y="947"/>
                  </a:lnTo>
                  <a:lnTo>
                    <a:pt x="298" y="949"/>
                  </a:lnTo>
                  <a:lnTo>
                    <a:pt x="280" y="976"/>
                  </a:lnTo>
                  <a:lnTo>
                    <a:pt x="266" y="1005"/>
                  </a:lnTo>
                  <a:lnTo>
                    <a:pt x="254" y="1034"/>
                  </a:lnTo>
                  <a:lnTo>
                    <a:pt x="251" y="1040"/>
                  </a:lnTo>
                  <a:lnTo>
                    <a:pt x="249" y="1046"/>
                  </a:lnTo>
                  <a:lnTo>
                    <a:pt x="248" y="1053"/>
                  </a:lnTo>
                  <a:lnTo>
                    <a:pt x="240" y="1083"/>
                  </a:lnTo>
                  <a:lnTo>
                    <a:pt x="235" y="1115"/>
                  </a:lnTo>
                  <a:lnTo>
                    <a:pt x="232" y="1149"/>
                  </a:lnTo>
                  <a:lnTo>
                    <a:pt x="235" y="1182"/>
                  </a:lnTo>
                  <a:lnTo>
                    <a:pt x="240" y="1214"/>
                  </a:lnTo>
                  <a:lnTo>
                    <a:pt x="248" y="1246"/>
                  </a:lnTo>
                  <a:lnTo>
                    <a:pt x="250" y="1254"/>
                  </a:lnTo>
                  <a:lnTo>
                    <a:pt x="254" y="1263"/>
                  </a:lnTo>
                  <a:lnTo>
                    <a:pt x="266" y="1293"/>
                  </a:lnTo>
                  <a:lnTo>
                    <a:pt x="280" y="1321"/>
                  </a:lnTo>
                  <a:lnTo>
                    <a:pt x="297" y="1348"/>
                  </a:lnTo>
                  <a:lnTo>
                    <a:pt x="298" y="1349"/>
                  </a:lnTo>
                  <a:lnTo>
                    <a:pt x="299" y="1350"/>
                  </a:lnTo>
                  <a:lnTo>
                    <a:pt x="320" y="1376"/>
                  </a:lnTo>
                  <a:lnTo>
                    <a:pt x="344" y="1401"/>
                  </a:lnTo>
                  <a:lnTo>
                    <a:pt x="370" y="1422"/>
                  </a:lnTo>
                  <a:lnTo>
                    <a:pt x="371" y="1422"/>
                  </a:lnTo>
                  <a:lnTo>
                    <a:pt x="371" y="1423"/>
                  </a:lnTo>
                  <a:lnTo>
                    <a:pt x="401" y="1442"/>
                  </a:lnTo>
                  <a:lnTo>
                    <a:pt x="432" y="1458"/>
                  </a:lnTo>
                  <a:lnTo>
                    <a:pt x="464" y="1472"/>
                  </a:lnTo>
                  <a:lnTo>
                    <a:pt x="502" y="1483"/>
                  </a:lnTo>
                  <a:lnTo>
                    <a:pt x="540" y="1491"/>
                  </a:lnTo>
                  <a:lnTo>
                    <a:pt x="580" y="1494"/>
                  </a:lnTo>
                  <a:lnTo>
                    <a:pt x="621" y="1491"/>
                  </a:lnTo>
                  <a:lnTo>
                    <a:pt x="659" y="1484"/>
                  </a:lnTo>
                  <a:lnTo>
                    <a:pt x="697" y="1472"/>
                  </a:lnTo>
                  <a:lnTo>
                    <a:pt x="729" y="1460"/>
                  </a:lnTo>
                  <a:lnTo>
                    <a:pt x="759" y="1443"/>
                  </a:lnTo>
                  <a:lnTo>
                    <a:pt x="789" y="1423"/>
                  </a:lnTo>
                  <a:lnTo>
                    <a:pt x="789" y="1423"/>
                  </a:lnTo>
                  <a:lnTo>
                    <a:pt x="790" y="1422"/>
                  </a:lnTo>
                  <a:lnTo>
                    <a:pt x="816" y="1401"/>
                  </a:lnTo>
                  <a:lnTo>
                    <a:pt x="840" y="1376"/>
                  </a:lnTo>
                  <a:lnTo>
                    <a:pt x="862" y="1350"/>
                  </a:lnTo>
                  <a:lnTo>
                    <a:pt x="863" y="1348"/>
                  </a:lnTo>
                  <a:lnTo>
                    <a:pt x="881" y="1322"/>
                  </a:lnTo>
                  <a:lnTo>
                    <a:pt x="895" y="1293"/>
                  </a:lnTo>
                  <a:lnTo>
                    <a:pt x="907" y="1263"/>
                  </a:lnTo>
                  <a:lnTo>
                    <a:pt x="909" y="1257"/>
                  </a:lnTo>
                  <a:lnTo>
                    <a:pt x="911" y="1251"/>
                  </a:lnTo>
                  <a:lnTo>
                    <a:pt x="913" y="1246"/>
                  </a:lnTo>
                  <a:lnTo>
                    <a:pt x="921" y="1214"/>
                  </a:lnTo>
                  <a:lnTo>
                    <a:pt x="926" y="1182"/>
                  </a:lnTo>
                  <a:lnTo>
                    <a:pt x="928" y="1149"/>
                  </a:lnTo>
                  <a:lnTo>
                    <a:pt x="926" y="1115"/>
                  </a:lnTo>
                  <a:lnTo>
                    <a:pt x="921" y="1083"/>
                  </a:lnTo>
                  <a:lnTo>
                    <a:pt x="913" y="1053"/>
                  </a:lnTo>
                  <a:lnTo>
                    <a:pt x="910" y="1043"/>
                  </a:lnTo>
                  <a:lnTo>
                    <a:pt x="907" y="1034"/>
                  </a:lnTo>
                  <a:lnTo>
                    <a:pt x="895" y="1005"/>
                  </a:lnTo>
                  <a:lnTo>
                    <a:pt x="881" y="976"/>
                  </a:lnTo>
                  <a:lnTo>
                    <a:pt x="864" y="949"/>
                  </a:lnTo>
                  <a:lnTo>
                    <a:pt x="863" y="948"/>
                  </a:lnTo>
                  <a:lnTo>
                    <a:pt x="863" y="948"/>
                  </a:lnTo>
                  <a:lnTo>
                    <a:pt x="862" y="947"/>
                  </a:lnTo>
                  <a:lnTo>
                    <a:pt x="840" y="921"/>
                  </a:lnTo>
                  <a:lnTo>
                    <a:pt x="816" y="898"/>
                  </a:lnTo>
                  <a:lnTo>
                    <a:pt x="790" y="875"/>
                  </a:lnTo>
                  <a:lnTo>
                    <a:pt x="789" y="875"/>
                  </a:lnTo>
                  <a:lnTo>
                    <a:pt x="789" y="874"/>
                  </a:lnTo>
                  <a:lnTo>
                    <a:pt x="759" y="855"/>
                  </a:lnTo>
                  <a:lnTo>
                    <a:pt x="729" y="839"/>
                  </a:lnTo>
                  <a:lnTo>
                    <a:pt x="697" y="825"/>
                  </a:lnTo>
                  <a:lnTo>
                    <a:pt x="659" y="814"/>
                  </a:lnTo>
                  <a:lnTo>
                    <a:pt x="621" y="807"/>
                  </a:lnTo>
                  <a:lnTo>
                    <a:pt x="580" y="805"/>
                  </a:lnTo>
                  <a:close/>
                  <a:moveTo>
                    <a:pt x="580" y="230"/>
                  </a:moveTo>
                  <a:lnTo>
                    <a:pt x="554" y="232"/>
                  </a:lnTo>
                  <a:lnTo>
                    <a:pt x="529" y="242"/>
                  </a:lnTo>
                  <a:lnTo>
                    <a:pt x="508" y="255"/>
                  </a:lnTo>
                  <a:lnTo>
                    <a:pt x="490" y="272"/>
                  </a:lnTo>
                  <a:lnTo>
                    <a:pt x="476" y="293"/>
                  </a:lnTo>
                  <a:lnTo>
                    <a:pt x="467" y="318"/>
                  </a:lnTo>
                  <a:lnTo>
                    <a:pt x="464" y="344"/>
                  </a:lnTo>
                  <a:lnTo>
                    <a:pt x="464" y="585"/>
                  </a:lnTo>
                  <a:lnTo>
                    <a:pt x="521" y="577"/>
                  </a:lnTo>
                  <a:lnTo>
                    <a:pt x="580" y="574"/>
                  </a:lnTo>
                  <a:lnTo>
                    <a:pt x="640" y="577"/>
                  </a:lnTo>
                  <a:lnTo>
                    <a:pt x="697" y="585"/>
                  </a:lnTo>
                  <a:lnTo>
                    <a:pt x="697" y="344"/>
                  </a:lnTo>
                  <a:lnTo>
                    <a:pt x="693" y="318"/>
                  </a:lnTo>
                  <a:lnTo>
                    <a:pt x="685" y="293"/>
                  </a:lnTo>
                  <a:lnTo>
                    <a:pt x="670" y="272"/>
                  </a:lnTo>
                  <a:lnTo>
                    <a:pt x="653" y="255"/>
                  </a:lnTo>
                  <a:lnTo>
                    <a:pt x="631" y="242"/>
                  </a:lnTo>
                  <a:lnTo>
                    <a:pt x="606" y="232"/>
                  </a:lnTo>
                  <a:lnTo>
                    <a:pt x="580" y="230"/>
                  </a:lnTo>
                  <a:close/>
                  <a:moveTo>
                    <a:pt x="580" y="0"/>
                  </a:moveTo>
                  <a:lnTo>
                    <a:pt x="628" y="3"/>
                  </a:lnTo>
                  <a:lnTo>
                    <a:pt x="673" y="11"/>
                  </a:lnTo>
                  <a:lnTo>
                    <a:pt x="716" y="27"/>
                  </a:lnTo>
                  <a:lnTo>
                    <a:pt x="756" y="47"/>
                  </a:lnTo>
                  <a:lnTo>
                    <a:pt x="793" y="71"/>
                  </a:lnTo>
                  <a:lnTo>
                    <a:pt x="826" y="101"/>
                  </a:lnTo>
                  <a:lnTo>
                    <a:pt x="856" y="134"/>
                  </a:lnTo>
                  <a:lnTo>
                    <a:pt x="881" y="170"/>
                  </a:lnTo>
                  <a:lnTo>
                    <a:pt x="901" y="210"/>
                  </a:lnTo>
                  <a:lnTo>
                    <a:pt x="916" y="252"/>
                  </a:lnTo>
                  <a:lnTo>
                    <a:pt x="924" y="297"/>
                  </a:lnTo>
                  <a:lnTo>
                    <a:pt x="928" y="344"/>
                  </a:lnTo>
                  <a:lnTo>
                    <a:pt x="928" y="692"/>
                  </a:lnTo>
                  <a:lnTo>
                    <a:pt x="973" y="728"/>
                  </a:lnTo>
                  <a:lnTo>
                    <a:pt x="1015" y="770"/>
                  </a:lnTo>
                  <a:lnTo>
                    <a:pt x="1050" y="815"/>
                  </a:lnTo>
                  <a:lnTo>
                    <a:pt x="1082" y="864"/>
                  </a:lnTo>
                  <a:lnTo>
                    <a:pt x="1110" y="915"/>
                  </a:lnTo>
                  <a:lnTo>
                    <a:pt x="1131" y="971"/>
                  </a:lnTo>
                  <a:lnTo>
                    <a:pt x="1148" y="1028"/>
                  </a:lnTo>
                  <a:lnTo>
                    <a:pt x="1157" y="1087"/>
                  </a:lnTo>
                  <a:lnTo>
                    <a:pt x="1161" y="1149"/>
                  </a:lnTo>
                  <a:lnTo>
                    <a:pt x="1157" y="1210"/>
                  </a:lnTo>
                  <a:lnTo>
                    <a:pt x="1148" y="1270"/>
                  </a:lnTo>
                  <a:lnTo>
                    <a:pt x="1131" y="1328"/>
                  </a:lnTo>
                  <a:lnTo>
                    <a:pt x="1110" y="1382"/>
                  </a:lnTo>
                  <a:lnTo>
                    <a:pt x="1082" y="1434"/>
                  </a:lnTo>
                  <a:lnTo>
                    <a:pt x="1050" y="1483"/>
                  </a:lnTo>
                  <a:lnTo>
                    <a:pt x="1015" y="1528"/>
                  </a:lnTo>
                  <a:lnTo>
                    <a:pt x="973" y="1569"/>
                  </a:lnTo>
                  <a:lnTo>
                    <a:pt x="928" y="1605"/>
                  </a:lnTo>
                  <a:lnTo>
                    <a:pt x="928" y="3332"/>
                  </a:lnTo>
                  <a:lnTo>
                    <a:pt x="924" y="3379"/>
                  </a:lnTo>
                  <a:lnTo>
                    <a:pt x="916" y="3424"/>
                  </a:lnTo>
                  <a:lnTo>
                    <a:pt x="901" y="3466"/>
                  </a:lnTo>
                  <a:lnTo>
                    <a:pt x="881" y="3506"/>
                  </a:lnTo>
                  <a:lnTo>
                    <a:pt x="856" y="3544"/>
                  </a:lnTo>
                  <a:lnTo>
                    <a:pt x="826" y="3577"/>
                  </a:lnTo>
                  <a:lnTo>
                    <a:pt x="793" y="3606"/>
                  </a:lnTo>
                  <a:lnTo>
                    <a:pt x="756" y="3631"/>
                  </a:lnTo>
                  <a:lnTo>
                    <a:pt x="716" y="3651"/>
                  </a:lnTo>
                  <a:lnTo>
                    <a:pt x="673" y="3666"/>
                  </a:lnTo>
                  <a:lnTo>
                    <a:pt x="628" y="3674"/>
                  </a:lnTo>
                  <a:lnTo>
                    <a:pt x="580" y="3678"/>
                  </a:lnTo>
                  <a:lnTo>
                    <a:pt x="533" y="3674"/>
                  </a:lnTo>
                  <a:lnTo>
                    <a:pt x="488" y="3666"/>
                  </a:lnTo>
                  <a:lnTo>
                    <a:pt x="445" y="3651"/>
                  </a:lnTo>
                  <a:lnTo>
                    <a:pt x="405" y="3631"/>
                  </a:lnTo>
                  <a:lnTo>
                    <a:pt x="368" y="3606"/>
                  </a:lnTo>
                  <a:lnTo>
                    <a:pt x="335" y="3577"/>
                  </a:lnTo>
                  <a:lnTo>
                    <a:pt x="305" y="3544"/>
                  </a:lnTo>
                  <a:lnTo>
                    <a:pt x="280" y="3506"/>
                  </a:lnTo>
                  <a:lnTo>
                    <a:pt x="260" y="3466"/>
                  </a:lnTo>
                  <a:lnTo>
                    <a:pt x="244" y="3424"/>
                  </a:lnTo>
                  <a:lnTo>
                    <a:pt x="236" y="3379"/>
                  </a:lnTo>
                  <a:lnTo>
                    <a:pt x="232" y="3332"/>
                  </a:lnTo>
                  <a:lnTo>
                    <a:pt x="232" y="1605"/>
                  </a:lnTo>
                  <a:lnTo>
                    <a:pt x="187" y="1569"/>
                  </a:lnTo>
                  <a:lnTo>
                    <a:pt x="146" y="1528"/>
                  </a:lnTo>
                  <a:lnTo>
                    <a:pt x="110" y="1483"/>
                  </a:lnTo>
                  <a:lnTo>
                    <a:pt x="78" y="1434"/>
                  </a:lnTo>
                  <a:lnTo>
                    <a:pt x="51" y="1382"/>
                  </a:lnTo>
                  <a:lnTo>
                    <a:pt x="29" y="1328"/>
                  </a:lnTo>
                  <a:lnTo>
                    <a:pt x="13" y="1270"/>
                  </a:lnTo>
                  <a:lnTo>
                    <a:pt x="3" y="1210"/>
                  </a:lnTo>
                  <a:lnTo>
                    <a:pt x="0" y="1149"/>
                  </a:lnTo>
                  <a:lnTo>
                    <a:pt x="3" y="1087"/>
                  </a:lnTo>
                  <a:lnTo>
                    <a:pt x="13" y="1028"/>
                  </a:lnTo>
                  <a:lnTo>
                    <a:pt x="29" y="971"/>
                  </a:lnTo>
                  <a:lnTo>
                    <a:pt x="51" y="915"/>
                  </a:lnTo>
                  <a:lnTo>
                    <a:pt x="78" y="864"/>
                  </a:lnTo>
                  <a:lnTo>
                    <a:pt x="110" y="815"/>
                  </a:lnTo>
                  <a:lnTo>
                    <a:pt x="146" y="770"/>
                  </a:lnTo>
                  <a:lnTo>
                    <a:pt x="187" y="728"/>
                  </a:lnTo>
                  <a:lnTo>
                    <a:pt x="232" y="692"/>
                  </a:lnTo>
                  <a:lnTo>
                    <a:pt x="232" y="344"/>
                  </a:lnTo>
                  <a:lnTo>
                    <a:pt x="236" y="297"/>
                  </a:lnTo>
                  <a:lnTo>
                    <a:pt x="244" y="252"/>
                  </a:lnTo>
                  <a:lnTo>
                    <a:pt x="260" y="210"/>
                  </a:lnTo>
                  <a:lnTo>
                    <a:pt x="280" y="170"/>
                  </a:lnTo>
                  <a:lnTo>
                    <a:pt x="305" y="134"/>
                  </a:lnTo>
                  <a:lnTo>
                    <a:pt x="335" y="101"/>
                  </a:lnTo>
                  <a:lnTo>
                    <a:pt x="368" y="71"/>
                  </a:lnTo>
                  <a:lnTo>
                    <a:pt x="405" y="47"/>
                  </a:lnTo>
                  <a:lnTo>
                    <a:pt x="445" y="27"/>
                  </a:lnTo>
                  <a:lnTo>
                    <a:pt x="488" y="11"/>
                  </a:lnTo>
                  <a:lnTo>
                    <a:pt x="533" y="3"/>
                  </a:lnTo>
                  <a:lnTo>
                    <a:pt x="580" y="0"/>
                  </a:lnTo>
                  <a:close/>
                </a:path>
              </a:pathLst>
            </a:custGeom>
            <a:grpFill/>
            <a:ln w="0">
              <a:noFill/>
              <a:prstDash val="solid"/>
              <a:round/>
            </a:ln>
          </p:spPr>
          <p:txBody>
            <a:bodyPr vert="horz" wrap="square" lIns="91428" tIns="45714" rIns="91428" bIns="45714"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sz="3600">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9" name="Freeform 172"/>
            <p:cNvSpPr>
              <a:spLocks noEditPoints="1"/>
            </p:cNvSpPr>
            <p:nvPr/>
          </p:nvSpPr>
          <p:spPr bwMode="auto">
            <a:xfrm>
              <a:off x="7280275" y="3287713"/>
              <a:ext cx="614362" cy="1946275"/>
            </a:xfrm>
            <a:custGeom>
              <a:avLst/>
              <a:gdLst>
                <a:gd name="T0" fmla="*/ 476 w 1161"/>
                <a:gd name="T1" fmla="*/ 3383 h 3678"/>
                <a:gd name="T2" fmla="*/ 554 w 1161"/>
                <a:gd name="T3" fmla="*/ 3445 h 3678"/>
                <a:gd name="T4" fmla="*/ 653 w 1161"/>
                <a:gd name="T5" fmla="*/ 3423 h 3678"/>
                <a:gd name="T6" fmla="*/ 697 w 1161"/>
                <a:gd name="T7" fmla="*/ 3332 h 3678"/>
                <a:gd name="T8" fmla="*/ 521 w 1161"/>
                <a:gd name="T9" fmla="*/ 1720 h 3678"/>
                <a:gd name="T10" fmla="*/ 502 w 1161"/>
                <a:gd name="T11" fmla="*/ 814 h 3678"/>
                <a:gd name="T12" fmla="*/ 372 w 1161"/>
                <a:gd name="T13" fmla="*/ 874 h 3678"/>
                <a:gd name="T14" fmla="*/ 320 w 1161"/>
                <a:gd name="T15" fmla="*/ 921 h 3678"/>
                <a:gd name="T16" fmla="*/ 266 w 1161"/>
                <a:gd name="T17" fmla="*/ 1005 h 3678"/>
                <a:gd name="T18" fmla="*/ 240 w 1161"/>
                <a:gd name="T19" fmla="*/ 1083 h 3678"/>
                <a:gd name="T20" fmla="*/ 240 w 1161"/>
                <a:gd name="T21" fmla="*/ 1214 h 3678"/>
                <a:gd name="T22" fmla="*/ 266 w 1161"/>
                <a:gd name="T23" fmla="*/ 1293 h 3678"/>
                <a:gd name="T24" fmla="*/ 320 w 1161"/>
                <a:gd name="T25" fmla="*/ 1376 h 3678"/>
                <a:gd name="T26" fmla="*/ 372 w 1161"/>
                <a:gd name="T27" fmla="*/ 1423 h 3678"/>
                <a:gd name="T28" fmla="*/ 502 w 1161"/>
                <a:gd name="T29" fmla="*/ 1483 h 3678"/>
                <a:gd name="T30" fmla="*/ 659 w 1161"/>
                <a:gd name="T31" fmla="*/ 1484 h 3678"/>
                <a:gd name="T32" fmla="*/ 789 w 1161"/>
                <a:gd name="T33" fmla="*/ 1423 h 3678"/>
                <a:gd name="T34" fmla="*/ 840 w 1161"/>
                <a:gd name="T35" fmla="*/ 1376 h 3678"/>
                <a:gd name="T36" fmla="*/ 895 w 1161"/>
                <a:gd name="T37" fmla="*/ 1293 h 3678"/>
                <a:gd name="T38" fmla="*/ 921 w 1161"/>
                <a:gd name="T39" fmla="*/ 1214 h 3678"/>
                <a:gd name="T40" fmla="*/ 921 w 1161"/>
                <a:gd name="T41" fmla="*/ 1083 h 3678"/>
                <a:gd name="T42" fmla="*/ 895 w 1161"/>
                <a:gd name="T43" fmla="*/ 1005 h 3678"/>
                <a:gd name="T44" fmla="*/ 862 w 1161"/>
                <a:gd name="T45" fmla="*/ 947 h 3678"/>
                <a:gd name="T46" fmla="*/ 789 w 1161"/>
                <a:gd name="T47" fmla="*/ 875 h 3678"/>
                <a:gd name="T48" fmla="*/ 697 w 1161"/>
                <a:gd name="T49" fmla="*/ 825 h 3678"/>
                <a:gd name="T50" fmla="*/ 580 w 1161"/>
                <a:gd name="T51" fmla="*/ 230 h 3678"/>
                <a:gd name="T52" fmla="*/ 490 w 1161"/>
                <a:gd name="T53" fmla="*/ 272 h 3678"/>
                <a:gd name="T54" fmla="*/ 464 w 1161"/>
                <a:gd name="T55" fmla="*/ 585 h 3678"/>
                <a:gd name="T56" fmla="*/ 697 w 1161"/>
                <a:gd name="T57" fmla="*/ 585 h 3678"/>
                <a:gd name="T58" fmla="*/ 671 w 1161"/>
                <a:gd name="T59" fmla="*/ 272 h 3678"/>
                <a:gd name="T60" fmla="*/ 580 w 1161"/>
                <a:gd name="T61" fmla="*/ 230 h 3678"/>
                <a:gd name="T62" fmla="*/ 716 w 1161"/>
                <a:gd name="T63" fmla="*/ 27 h 3678"/>
                <a:gd name="T64" fmla="*/ 856 w 1161"/>
                <a:gd name="T65" fmla="*/ 134 h 3678"/>
                <a:gd name="T66" fmla="*/ 926 w 1161"/>
                <a:gd name="T67" fmla="*/ 297 h 3678"/>
                <a:gd name="T68" fmla="*/ 1015 w 1161"/>
                <a:gd name="T69" fmla="*/ 770 h 3678"/>
                <a:gd name="T70" fmla="*/ 1132 w 1161"/>
                <a:gd name="T71" fmla="*/ 971 h 3678"/>
                <a:gd name="T72" fmla="*/ 1157 w 1161"/>
                <a:gd name="T73" fmla="*/ 1210 h 3678"/>
                <a:gd name="T74" fmla="*/ 1084 w 1161"/>
                <a:gd name="T75" fmla="*/ 1434 h 3678"/>
                <a:gd name="T76" fmla="*/ 928 w 1161"/>
                <a:gd name="T77" fmla="*/ 1605 h 3678"/>
                <a:gd name="T78" fmla="*/ 901 w 1161"/>
                <a:gd name="T79" fmla="*/ 3466 h 3678"/>
                <a:gd name="T80" fmla="*/ 793 w 1161"/>
                <a:gd name="T81" fmla="*/ 3606 h 3678"/>
                <a:gd name="T82" fmla="*/ 628 w 1161"/>
                <a:gd name="T83" fmla="*/ 3674 h 3678"/>
                <a:gd name="T84" fmla="*/ 445 w 1161"/>
                <a:gd name="T85" fmla="*/ 3651 h 3678"/>
                <a:gd name="T86" fmla="*/ 305 w 1161"/>
                <a:gd name="T87" fmla="*/ 3544 h 3678"/>
                <a:gd name="T88" fmla="*/ 235 w 1161"/>
                <a:gd name="T89" fmla="*/ 3379 h 3678"/>
                <a:gd name="T90" fmla="*/ 146 w 1161"/>
                <a:gd name="T91" fmla="*/ 1528 h 3678"/>
                <a:gd name="T92" fmla="*/ 30 w 1161"/>
                <a:gd name="T93" fmla="*/ 1328 h 3678"/>
                <a:gd name="T94" fmla="*/ 4 w 1161"/>
                <a:gd name="T95" fmla="*/ 1087 h 3678"/>
                <a:gd name="T96" fmla="*/ 78 w 1161"/>
                <a:gd name="T97" fmla="*/ 864 h 3678"/>
                <a:gd name="T98" fmla="*/ 233 w 1161"/>
                <a:gd name="T99" fmla="*/ 692 h 3678"/>
                <a:gd name="T100" fmla="*/ 260 w 1161"/>
                <a:gd name="T101" fmla="*/ 210 h 3678"/>
                <a:gd name="T102" fmla="*/ 368 w 1161"/>
                <a:gd name="T103" fmla="*/ 71 h 3678"/>
                <a:gd name="T104" fmla="*/ 534 w 1161"/>
                <a:gd name="T105" fmla="*/ 3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61" h="3678">
                  <a:moveTo>
                    <a:pt x="464" y="1712"/>
                  </a:moveTo>
                  <a:lnTo>
                    <a:pt x="464" y="3332"/>
                  </a:lnTo>
                  <a:lnTo>
                    <a:pt x="468" y="3359"/>
                  </a:lnTo>
                  <a:lnTo>
                    <a:pt x="476" y="3383"/>
                  </a:lnTo>
                  <a:lnTo>
                    <a:pt x="490" y="3405"/>
                  </a:lnTo>
                  <a:lnTo>
                    <a:pt x="508" y="3423"/>
                  </a:lnTo>
                  <a:lnTo>
                    <a:pt x="529" y="3435"/>
                  </a:lnTo>
                  <a:lnTo>
                    <a:pt x="554" y="3445"/>
                  </a:lnTo>
                  <a:lnTo>
                    <a:pt x="580" y="3447"/>
                  </a:lnTo>
                  <a:lnTo>
                    <a:pt x="608" y="3445"/>
                  </a:lnTo>
                  <a:lnTo>
                    <a:pt x="631" y="3435"/>
                  </a:lnTo>
                  <a:lnTo>
                    <a:pt x="653" y="3423"/>
                  </a:lnTo>
                  <a:lnTo>
                    <a:pt x="671" y="3405"/>
                  </a:lnTo>
                  <a:lnTo>
                    <a:pt x="685" y="3383"/>
                  </a:lnTo>
                  <a:lnTo>
                    <a:pt x="693" y="3359"/>
                  </a:lnTo>
                  <a:lnTo>
                    <a:pt x="697" y="3332"/>
                  </a:lnTo>
                  <a:lnTo>
                    <a:pt x="697" y="1712"/>
                  </a:lnTo>
                  <a:lnTo>
                    <a:pt x="640" y="1720"/>
                  </a:lnTo>
                  <a:lnTo>
                    <a:pt x="580" y="1724"/>
                  </a:lnTo>
                  <a:lnTo>
                    <a:pt x="521" y="1720"/>
                  </a:lnTo>
                  <a:lnTo>
                    <a:pt x="464" y="1712"/>
                  </a:lnTo>
                  <a:close/>
                  <a:moveTo>
                    <a:pt x="580" y="805"/>
                  </a:moveTo>
                  <a:lnTo>
                    <a:pt x="540" y="807"/>
                  </a:lnTo>
                  <a:lnTo>
                    <a:pt x="502" y="814"/>
                  </a:lnTo>
                  <a:lnTo>
                    <a:pt x="464" y="825"/>
                  </a:lnTo>
                  <a:lnTo>
                    <a:pt x="432" y="839"/>
                  </a:lnTo>
                  <a:lnTo>
                    <a:pt x="401" y="855"/>
                  </a:lnTo>
                  <a:lnTo>
                    <a:pt x="372" y="874"/>
                  </a:lnTo>
                  <a:lnTo>
                    <a:pt x="372" y="875"/>
                  </a:lnTo>
                  <a:lnTo>
                    <a:pt x="370" y="875"/>
                  </a:lnTo>
                  <a:lnTo>
                    <a:pt x="344" y="898"/>
                  </a:lnTo>
                  <a:lnTo>
                    <a:pt x="320" y="921"/>
                  </a:lnTo>
                  <a:lnTo>
                    <a:pt x="299" y="947"/>
                  </a:lnTo>
                  <a:lnTo>
                    <a:pt x="298" y="949"/>
                  </a:lnTo>
                  <a:lnTo>
                    <a:pt x="280" y="976"/>
                  </a:lnTo>
                  <a:lnTo>
                    <a:pt x="266" y="1005"/>
                  </a:lnTo>
                  <a:lnTo>
                    <a:pt x="254" y="1034"/>
                  </a:lnTo>
                  <a:lnTo>
                    <a:pt x="250" y="1043"/>
                  </a:lnTo>
                  <a:lnTo>
                    <a:pt x="248" y="1053"/>
                  </a:lnTo>
                  <a:lnTo>
                    <a:pt x="240" y="1083"/>
                  </a:lnTo>
                  <a:lnTo>
                    <a:pt x="234" y="1115"/>
                  </a:lnTo>
                  <a:lnTo>
                    <a:pt x="233" y="1149"/>
                  </a:lnTo>
                  <a:lnTo>
                    <a:pt x="234" y="1182"/>
                  </a:lnTo>
                  <a:lnTo>
                    <a:pt x="240" y="1214"/>
                  </a:lnTo>
                  <a:lnTo>
                    <a:pt x="248" y="1246"/>
                  </a:lnTo>
                  <a:lnTo>
                    <a:pt x="250" y="1254"/>
                  </a:lnTo>
                  <a:lnTo>
                    <a:pt x="254" y="1263"/>
                  </a:lnTo>
                  <a:lnTo>
                    <a:pt x="266" y="1293"/>
                  </a:lnTo>
                  <a:lnTo>
                    <a:pt x="280" y="1321"/>
                  </a:lnTo>
                  <a:lnTo>
                    <a:pt x="298" y="1348"/>
                  </a:lnTo>
                  <a:lnTo>
                    <a:pt x="299" y="1350"/>
                  </a:lnTo>
                  <a:lnTo>
                    <a:pt x="320" y="1376"/>
                  </a:lnTo>
                  <a:lnTo>
                    <a:pt x="344" y="1401"/>
                  </a:lnTo>
                  <a:lnTo>
                    <a:pt x="370" y="1422"/>
                  </a:lnTo>
                  <a:lnTo>
                    <a:pt x="372" y="1422"/>
                  </a:lnTo>
                  <a:lnTo>
                    <a:pt x="372" y="1423"/>
                  </a:lnTo>
                  <a:lnTo>
                    <a:pt x="401" y="1442"/>
                  </a:lnTo>
                  <a:lnTo>
                    <a:pt x="432" y="1458"/>
                  </a:lnTo>
                  <a:lnTo>
                    <a:pt x="464" y="1472"/>
                  </a:lnTo>
                  <a:lnTo>
                    <a:pt x="502" y="1483"/>
                  </a:lnTo>
                  <a:lnTo>
                    <a:pt x="540" y="1491"/>
                  </a:lnTo>
                  <a:lnTo>
                    <a:pt x="580" y="1494"/>
                  </a:lnTo>
                  <a:lnTo>
                    <a:pt x="621" y="1491"/>
                  </a:lnTo>
                  <a:lnTo>
                    <a:pt x="659" y="1484"/>
                  </a:lnTo>
                  <a:lnTo>
                    <a:pt x="697" y="1472"/>
                  </a:lnTo>
                  <a:lnTo>
                    <a:pt x="729" y="1460"/>
                  </a:lnTo>
                  <a:lnTo>
                    <a:pt x="760" y="1443"/>
                  </a:lnTo>
                  <a:lnTo>
                    <a:pt x="789" y="1423"/>
                  </a:lnTo>
                  <a:lnTo>
                    <a:pt x="789" y="1423"/>
                  </a:lnTo>
                  <a:lnTo>
                    <a:pt x="791" y="1422"/>
                  </a:lnTo>
                  <a:lnTo>
                    <a:pt x="817" y="1401"/>
                  </a:lnTo>
                  <a:lnTo>
                    <a:pt x="840" y="1376"/>
                  </a:lnTo>
                  <a:lnTo>
                    <a:pt x="862" y="1350"/>
                  </a:lnTo>
                  <a:lnTo>
                    <a:pt x="864" y="1348"/>
                  </a:lnTo>
                  <a:lnTo>
                    <a:pt x="881" y="1322"/>
                  </a:lnTo>
                  <a:lnTo>
                    <a:pt x="895" y="1293"/>
                  </a:lnTo>
                  <a:lnTo>
                    <a:pt x="907" y="1263"/>
                  </a:lnTo>
                  <a:lnTo>
                    <a:pt x="910" y="1255"/>
                  </a:lnTo>
                  <a:lnTo>
                    <a:pt x="913" y="1246"/>
                  </a:lnTo>
                  <a:lnTo>
                    <a:pt x="921" y="1214"/>
                  </a:lnTo>
                  <a:lnTo>
                    <a:pt x="927" y="1182"/>
                  </a:lnTo>
                  <a:lnTo>
                    <a:pt x="928" y="1149"/>
                  </a:lnTo>
                  <a:lnTo>
                    <a:pt x="927" y="1115"/>
                  </a:lnTo>
                  <a:lnTo>
                    <a:pt x="921" y="1083"/>
                  </a:lnTo>
                  <a:lnTo>
                    <a:pt x="914" y="1053"/>
                  </a:lnTo>
                  <a:lnTo>
                    <a:pt x="910" y="1043"/>
                  </a:lnTo>
                  <a:lnTo>
                    <a:pt x="908" y="1034"/>
                  </a:lnTo>
                  <a:lnTo>
                    <a:pt x="895" y="1005"/>
                  </a:lnTo>
                  <a:lnTo>
                    <a:pt x="881" y="976"/>
                  </a:lnTo>
                  <a:lnTo>
                    <a:pt x="864" y="949"/>
                  </a:lnTo>
                  <a:lnTo>
                    <a:pt x="863" y="948"/>
                  </a:lnTo>
                  <a:lnTo>
                    <a:pt x="862" y="947"/>
                  </a:lnTo>
                  <a:lnTo>
                    <a:pt x="840" y="921"/>
                  </a:lnTo>
                  <a:lnTo>
                    <a:pt x="817" y="898"/>
                  </a:lnTo>
                  <a:lnTo>
                    <a:pt x="791" y="875"/>
                  </a:lnTo>
                  <a:lnTo>
                    <a:pt x="789" y="875"/>
                  </a:lnTo>
                  <a:lnTo>
                    <a:pt x="789" y="874"/>
                  </a:lnTo>
                  <a:lnTo>
                    <a:pt x="760" y="855"/>
                  </a:lnTo>
                  <a:lnTo>
                    <a:pt x="729" y="839"/>
                  </a:lnTo>
                  <a:lnTo>
                    <a:pt x="697" y="825"/>
                  </a:lnTo>
                  <a:lnTo>
                    <a:pt x="659" y="814"/>
                  </a:lnTo>
                  <a:lnTo>
                    <a:pt x="621" y="807"/>
                  </a:lnTo>
                  <a:lnTo>
                    <a:pt x="580" y="805"/>
                  </a:lnTo>
                  <a:close/>
                  <a:moveTo>
                    <a:pt x="580" y="230"/>
                  </a:moveTo>
                  <a:lnTo>
                    <a:pt x="554" y="232"/>
                  </a:lnTo>
                  <a:lnTo>
                    <a:pt x="529" y="242"/>
                  </a:lnTo>
                  <a:lnTo>
                    <a:pt x="508" y="255"/>
                  </a:lnTo>
                  <a:lnTo>
                    <a:pt x="490" y="272"/>
                  </a:lnTo>
                  <a:lnTo>
                    <a:pt x="476" y="293"/>
                  </a:lnTo>
                  <a:lnTo>
                    <a:pt x="468" y="318"/>
                  </a:lnTo>
                  <a:lnTo>
                    <a:pt x="464" y="344"/>
                  </a:lnTo>
                  <a:lnTo>
                    <a:pt x="464" y="585"/>
                  </a:lnTo>
                  <a:lnTo>
                    <a:pt x="521" y="577"/>
                  </a:lnTo>
                  <a:lnTo>
                    <a:pt x="580" y="574"/>
                  </a:lnTo>
                  <a:lnTo>
                    <a:pt x="640" y="577"/>
                  </a:lnTo>
                  <a:lnTo>
                    <a:pt x="697" y="585"/>
                  </a:lnTo>
                  <a:lnTo>
                    <a:pt x="697" y="344"/>
                  </a:lnTo>
                  <a:lnTo>
                    <a:pt x="693" y="318"/>
                  </a:lnTo>
                  <a:lnTo>
                    <a:pt x="685" y="293"/>
                  </a:lnTo>
                  <a:lnTo>
                    <a:pt x="671" y="272"/>
                  </a:lnTo>
                  <a:lnTo>
                    <a:pt x="653" y="255"/>
                  </a:lnTo>
                  <a:lnTo>
                    <a:pt x="631" y="242"/>
                  </a:lnTo>
                  <a:lnTo>
                    <a:pt x="608" y="232"/>
                  </a:lnTo>
                  <a:lnTo>
                    <a:pt x="580" y="230"/>
                  </a:lnTo>
                  <a:close/>
                  <a:moveTo>
                    <a:pt x="580" y="0"/>
                  </a:moveTo>
                  <a:lnTo>
                    <a:pt x="628" y="3"/>
                  </a:lnTo>
                  <a:lnTo>
                    <a:pt x="673" y="11"/>
                  </a:lnTo>
                  <a:lnTo>
                    <a:pt x="716" y="27"/>
                  </a:lnTo>
                  <a:lnTo>
                    <a:pt x="756" y="47"/>
                  </a:lnTo>
                  <a:lnTo>
                    <a:pt x="793" y="71"/>
                  </a:lnTo>
                  <a:lnTo>
                    <a:pt x="826" y="101"/>
                  </a:lnTo>
                  <a:lnTo>
                    <a:pt x="856" y="134"/>
                  </a:lnTo>
                  <a:lnTo>
                    <a:pt x="881" y="170"/>
                  </a:lnTo>
                  <a:lnTo>
                    <a:pt x="901" y="210"/>
                  </a:lnTo>
                  <a:lnTo>
                    <a:pt x="916" y="252"/>
                  </a:lnTo>
                  <a:lnTo>
                    <a:pt x="926" y="297"/>
                  </a:lnTo>
                  <a:lnTo>
                    <a:pt x="928" y="344"/>
                  </a:lnTo>
                  <a:lnTo>
                    <a:pt x="928" y="692"/>
                  </a:lnTo>
                  <a:lnTo>
                    <a:pt x="973" y="728"/>
                  </a:lnTo>
                  <a:lnTo>
                    <a:pt x="1015" y="770"/>
                  </a:lnTo>
                  <a:lnTo>
                    <a:pt x="1052" y="815"/>
                  </a:lnTo>
                  <a:lnTo>
                    <a:pt x="1084" y="864"/>
                  </a:lnTo>
                  <a:lnTo>
                    <a:pt x="1110" y="915"/>
                  </a:lnTo>
                  <a:lnTo>
                    <a:pt x="1132" y="971"/>
                  </a:lnTo>
                  <a:lnTo>
                    <a:pt x="1148" y="1028"/>
                  </a:lnTo>
                  <a:lnTo>
                    <a:pt x="1157" y="1087"/>
                  </a:lnTo>
                  <a:lnTo>
                    <a:pt x="1161" y="1149"/>
                  </a:lnTo>
                  <a:lnTo>
                    <a:pt x="1157" y="1210"/>
                  </a:lnTo>
                  <a:lnTo>
                    <a:pt x="1148" y="1270"/>
                  </a:lnTo>
                  <a:lnTo>
                    <a:pt x="1132" y="1328"/>
                  </a:lnTo>
                  <a:lnTo>
                    <a:pt x="1110" y="1382"/>
                  </a:lnTo>
                  <a:lnTo>
                    <a:pt x="1084" y="1434"/>
                  </a:lnTo>
                  <a:lnTo>
                    <a:pt x="1052" y="1483"/>
                  </a:lnTo>
                  <a:lnTo>
                    <a:pt x="1015" y="1528"/>
                  </a:lnTo>
                  <a:lnTo>
                    <a:pt x="973" y="1569"/>
                  </a:lnTo>
                  <a:lnTo>
                    <a:pt x="928" y="1605"/>
                  </a:lnTo>
                  <a:lnTo>
                    <a:pt x="928" y="3332"/>
                  </a:lnTo>
                  <a:lnTo>
                    <a:pt x="926" y="3379"/>
                  </a:lnTo>
                  <a:lnTo>
                    <a:pt x="916" y="3424"/>
                  </a:lnTo>
                  <a:lnTo>
                    <a:pt x="901" y="3466"/>
                  </a:lnTo>
                  <a:lnTo>
                    <a:pt x="881" y="3506"/>
                  </a:lnTo>
                  <a:lnTo>
                    <a:pt x="856" y="3544"/>
                  </a:lnTo>
                  <a:lnTo>
                    <a:pt x="826" y="3577"/>
                  </a:lnTo>
                  <a:lnTo>
                    <a:pt x="793" y="3606"/>
                  </a:lnTo>
                  <a:lnTo>
                    <a:pt x="756" y="3631"/>
                  </a:lnTo>
                  <a:lnTo>
                    <a:pt x="716" y="3651"/>
                  </a:lnTo>
                  <a:lnTo>
                    <a:pt x="673" y="3666"/>
                  </a:lnTo>
                  <a:lnTo>
                    <a:pt x="628" y="3674"/>
                  </a:lnTo>
                  <a:lnTo>
                    <a:pt x="580" y="3678"/>
                  </a:lnTo>
                  <a:lnTo>
                    <a:pt x="534" y="3674"/>
                  </a:lnTo>
                  <a:lnTo>
                    <a:pt x="488" y="3666"/>
                  </a:lnTo>
                  <a:lnTo>
                    <a:pt x="445" y="3651"/>
                  </a:lnTo>
                  <a:lnTo>
                    <a:pt x="405" y="3631"/>
                  </a:lnTo>
                  <a:lnTo>
                    <a:pt x="368" y="3606"/>
                  </a:lnTo>
                  <a:lnTo>
                    <a:pt x="335" y="3577"/>
                  </a:lnTo>
                  <a:lnTo>
                    <a:pt x="305" y="3544"/>
                  </a:lnTo>
                  <a:lnTo>
                    <a:pt x="280" y="3506"/>
                  </a:lnTo>
                  <a:lnTo>
                    <a:pt x="260" y="3466"/>
                  </a:lnTo>
                  <a:lnTo>
                    <a:pt x="244" y="3424"/>
                  </a:lnTo>
                  <a:lnTo>
                    <a:pt x="235" y="3379"/>
                  </a:lnTo>
                  <a:lnTo>
                    <a:pt x="233" y="3332"/>
                  </a:lnTo>
                  <a:lnTo>
                    <a:pt x="233" y="1605"/>
                  </a:lnTo>
                  <a:lnTo>
                    <a:pt x="188" y="1569"/>
                  </a:lnTo>
                  <a:lnTo>
                    <a:pt x="146" y="1528"/>
                  </a:lnTo>
                  <a:lnTo>
                    <a:pt x="110" y="1483"/>
                  </a:lnTo>
                  <a:lnTo>
                    <a:pt x="78" y="1434"/>
                  </a:lnTo>
                  <a:lnTo>
                    <a:pt x="51" y="1382"/>
                  </a:lnTo>
                  <a:lnTo>
                    <a:pt x="30" y="1328"/>
                  </a:lnTo>
                  <a:lnTo>
                    <a:pt x="14" y="1270"/>
                  </a:lnTo>
                  <a:lnTo>
                    <a:pt x="4" y="1210"/>
                  </a:lnTo>
                  <a:lnTo>
                    <a:pt x="0" y="1149"/>
                  </a:lnTo>
                  <a:lnTo>
                    <a:pt x="4" y="1087"/>
                  </a:lnTo>
                  <a:lnTo>
                    <a:pt x="14" y="1028"/>
                  </a:lnTo>
                  <a:lnTo>
                    <a:pt x="30" y="971"/>
                  </a:lnTo>
                  <a:lnTo>
                    <a:pt x="51" y="915"/>
                  </a:lnTo>
                  <a:lnTo>
                    <a:pt x="78" y="864"/>
                  </a:lnTo>
                  <a:lnTo>
                    <a:pt x="110" y="815"/>
                  </a:lnTo>
                  <a:lnTo>
                    <a:pt x="146" y="770"/>
                  </a:lnTo>
                  <a:lnTo>
                    <a:pt x="188" y="728"/>
                  </a:lnTo>
                  <a:lnTo>
                    <a:pt x="233" y="692"/>
                  </a:lnTo>
                  <a:lnTo>
                    <a:pt x="233" y="344"/>
                  </a:lnTo>
                  <a:lnTo>
                    <a:pt x="235" y="297"/>
                  </a:lnTo>
                  <a:lnTo>
                    <a:pt x="244" y="252"/>
                  </a:lnTo>
                  <a:lnTo>
                    <a:pt x="260" y="210"/>
                  </a:lnTo>
                  <a:lnTo>
                    <a:pt x="280" y="170"/>
                  </a:lnTo>
                  <a:lnTo>
                    <a:pt x="305" y="134"/>
                  </a:lnTo>
                  <a:lnTo>
                    <a:pt x="335" y="101"/>
                  </a:lnTo>
                  <a:lnTo>
                    <a:pt x="368" y="71"/>
                  </a:lnTo>
                  <a:lnTo>
                    <a:pt x="405" y="47"/>
                  </a:lnTo>
                  <a:lnTo>
                    <a:pt x="445" y="27"/>
                  </a:lnTo>
                  <a:lnTo>
                    <a:pt x="488" y="11"/>
                  </a:lnTo>
                  <a:lnTo>
                    <a:pt x="534" y="3"/>
                  </a:lnTo>
                  <a:lnTo>
                    <a:pt x="580" y="0"/>
                  </a:lnTo>
                  <a:close/>
                </a:path>
              </a:pathLst>
            </a:custGeom>
            <a:grpFill/>
            <a:ln w="0">
              <a:noFill/>
              <a:prstDash val="solid"/>
              <a:round/>
            </a:ln>
          </p:spPr>
          <p:txBody>
            <a:bodyPr vert="horz" wrap="square" lIns="91428" tIns="45714" rIns="91428" bIns="45714"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sz="3600">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20" name="Freeform 173"/>
            <p:cNvSpPr>
              <a:spLocks noEditPoints="1"/>
            </p:cNvSpPr>
            <p:nvPr/>
          </p:nvSpPr>
          <p:spPr bwMode="auto">
            <a:xfrm>
              <a:off x="6604000" y="3287713"/>
              <a:ext cx="614362" cy="1946275"/>
            </a:xfrm>
            <a:custGeom>
              <a:avLst/>
              <a:gdLst>
                <a:gd name="T0" fmla="*/ 476 w 1161"/>
                <a:gd name="T1" fmla="*/ 3383 h 3678"/>
                <a:gd name="T2" fmla="*/ 553 w 1161"/>
                <a:gd name="T3" fmla="*/ 3445 h 3678"/>
                <a:gd name="T4" fmla="*/ 653 w 1161"/>
                <a:gd name="T5" fmla="*/ 3423 h 3678"/>
                <a:gd name="T6" fmla="*/ 697 w 1161"/>
                <a:gd name="T7" fmla="*/ 3332 h 3678"/>
                <a:gd name="T8" fmla="*/ 521 w 1161"/>
                <a:gd name="T9" fmla="*/ 3099 h 3678"/>
                <a:gd name="T10" fmla="*/ 501 w 1161"/>
                <a:gd name="T11" fmla="*/ 2193 h 3678"/>
                <a:gd name="T12" fmla="*/ 372 w 1161"/>
                <a:gd name="T13" fmla="*/ 2254 h 3678"/>
                <a:gd name="T14" fmla="*/ 320 w 1161"/>
                <a:gd name="T15" fmla="*/ 2300 h 3678"/>
                <a:gd name="T16" fmla="*/ 280 w 1161"/>
                <a:gd name="T17" fmla="*/ 2355 h 3678"/>
                <a:gd name="T18" fmla="*/ 247 w 1161"/>
                <a:gd name="T19" fmla="*/ 2432 h 3678"/>
                <a:gd name="T20" fmla="*/ 234 w 1161"/>
                <a:gd name="T21" fmla="*/ 2561 h 3678"/>
                <a:gd name="T22" fmla="*/ 253 w 1161"/>
                <a:gd name="T23" fmla="*/ 2643 h 3678"/>
                <a:gd name="T24" fmla="*/ 298 w 1161"/>
                <a:gd name="T25" fmla="*/ 2729 h 3678"/>
                <a:gd name="T26" fmla="*/ 370 w 1161"/>
                <a:gd name="T27" fmla="*/ 2802 h 3678"/>
                <a:gd name="T28" fmla="*/ 464 w 1161"/>
                <a:gd name="T29" fmla="*/ 2851 h 3678"/>
                <a:gd name="T30" fmla="*/ 620 w 1161"/>
                <a:gd name="T31" fmla="*/ 2870 h 3678"/>
                <a:gd name="T32" fmla="*/ 760 w 1161"/>
                <a:gd name="T33" fmla="*/ 2822 h 3678"/>
                <a:gd name="T34" fmla="*/ 815 w 1161"/>
                <a:gd name="T35" fmla="*/ 2780 h 3678"/>
                <a:gd name="T36" fmla="*/ 880 w 1161"/>
                <a:gd name="T37" fmla="*/ 2701 h 3678"/>
                <a:gd name="T38" fmla="*/ 913 w 1161"/>
                <a:gd name="T39" fmla="*/ 2624 h 3678"/>
                <a:gd name="T40" fmla="*/ 926 w 1161"/>
                <a:gd name="T41" fmla="*/ 2495 h 3678"/>
                <a:gd name="T42" fmla="*/ 907 w 1161"/>
                <a:gd name="T43" fmla="*/ 2413 h 3678"/>
                <a:gd name="T44" fmla="*/ 861 w 1161"/>
                <a:gd name="T45" fmla="*/ 2327 h 3678"/>
                <a:gd name="T46" fmla="*/ 789 w 1161"/>
                <a:gd name="T47" fmla="*/ 2254 h 3678"/>
                <a:gd name="T48" fmla="*/ 697 w 1161"/>
                <a:gd name="T49" fmla="*/ 2205 h 3678"/>
                <a:gd name="T50" fmla="*/ 580 w 1161"/>
                <a:gd name="T51" fmla="*/ 230 h 3678"/>
                <a:gd name="T52" fmla="*/ 489 w 1161"/>
                <a:gd name="T53" fmla="*/ 272 h 3678"/>
                <a:gd name="T54" fmla="*/ 464 w 1161"/>
                <a:gd name="T55" fmla="*/ 1965 h 3678"/>
                <a:gd name="T56" fmla="*/ 697 w 1161"/>
                <a:gd name="T57" fmla="*/ 1965 h 3678"/>
                <a:gd name="T58" fmla="*/ 671 w 1161"/>
                <a:gd name="T59" fmla="*/ 272 h 3678"/>
                <a:gd name="T60" fmla="*/ 580 w 1161"/>
                <a:gd name="T61" fmla="*/ 230 h 3678"/>
                <a:gd name="T62" fmla="*/ 716 w 1161"/>
                <a:gd name="T63" fmla="*/ 27 h 3678"/>
                <a:gd name="T64" fmla="*/ 856 w 1161"/>
                <a:gd name="T65" fmla="*/ 134 h 3678"/>
                <a:gd name="T66" fmla="*/ 925 w 1161"/>
                <a:gd name="T67" fmla="*/ 297 h 3678"/>
                <a:gd name="T68" fmla="*/ 1014 w 1161"/>
                <a:gd name="T69" fmla="*/ 2150 h 3678"/>
                <a:gd name="T70" fmla="*/ 1131 w 1161"/>
                <a:gd name="T71" fmla="*/ 2349 h 3678"/>
                <a:gd name="T72" fmla="*/ 1157 w 1161"/>
                <a:gd name="T73" fmla="*/ 2590 h 3678"/>
                <a:gd name="T74" fmla="*/ 1083 w 1161"/>
                <a:gd name="T75" fmla="*/ 2814 h 3678"/>
                <a:gd name="T76" fmla="*/ 928 w 1161"/>
                <a:gd name="T77" fmla="*/ 2985 h 3678"/>
                <a:gd name="T78" fmla="*/ 901 w 1161"/>
                <a:gd name="T79" fmla="*/ 3466 h 3678"/>
                <a:gd name="T80" fmla="*/ 793 w 1161"/>
                <a:gd name="T81" fmla="*/ 3606 h 3678"/>
                <a:gd name="T82" fmla="*/ 627 w 1161"/>
                <a:gd name="T83" fmla="*/ 3674 h 3678"/>
                <a:gd name="T84" fmla="*/ 445 w 1161"/>
                <a:gd name="T85" fmla="*/ 3651 h 3678"/>
                <a:gd name="T86" fmla="*/ 304 w 1161"/>
                <a:gd name="T87" fmla="*/ 3544 h 3678"/>
                <a:gd name="T88" fmla="*/ 235 w 1161"/>
                <a:gd name="T89" fmla="*/ 3379 h 3678"/>
                <a:gd name="T90" fmla="*/ 146 w 1161"/>
                <a:gd name="T91" fmla="*/ 2906 h 3678"/>
                <a:gd name="T92" fmla="*/ 28 w 1161"/>
                <a:gd name="T93" fmla="*/ 2707 h 3678"/>
                <a:gd name="T94" fmla="*/ 4 w 1161"/>
                <a:gd name="T95" fmla="*/ 2467 h 3678"/>
                <a:gd name="T96" fmla="*/ 77 w 1161"/>
                <a:gd name="T97" fmla="*/ 2244 h 3678"/>
                <a:gd name="T98" fmla="*/ 231 w 1161"/>
                <a:gd name="T99" fmla="*/ 2071 h 3678"/>
                <a:gd name="T100" fmla="*/ 259 w 1161"/>
                <a:gd name="T101" fmla="*/ 210 h 3678"/>
                <a:gd name="T102" fmla="*/ 367 w 1161"/>
                <a:gd name="T103" fmla="*/ 71 h 3678"/>
                <a:gd name="T104" fmla="*/ 533 w 1161"/>
                <a:gd name="T105" fmla="*/ 3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61" h="3678">
                  <a:moveTo>
                    <a:pt x="464" y="3091"/>
                  </a:moveTo>
                  <a:lnTo>
                    <a:pt x="464" y="3332"/>
                  </a:lnTo>
                  <a:lnTo>
                    <a:pt x="466" y="3359"/>
                  </a:lnTo>
                  <a:lnTo>
                    <a:pt x="476" y="3383"/>
                  </a:lnTo>
                  <a:lnTo>
                    <a:pt x="489" y="3405"/>
                  </a:lnTo>
                  <a:lnTo>
                    <a:pt x="507" y="3423"/>
                  </a:lnTo>
                  <a:lnTo>
                    <a:pt x="529" y="3435"/>
                  </a:lnTo>
                  <a:lnTo>
                    <a:pt x="553" y="3445"/>
                  </a:lnTo>
                  <a:lnTo>
                    <a:pt x="580" y="3447"/>
                  </a:lnTo>
                  <a:lnTo>
                    <a:pt x="607" y="3445"/>
                  </a:lnTo>
                  <a:lnTo>
                    <a:pt x="631" y="3435"/>
                  </a:lnTo>
                  <a:lnTo>
                    <a:pt x="653" y="3423"/>
                  </a:lnTo>
                  <a:lnTo>
                    <a:pt x="671" y="3405"/>
                  </a:lnTo>
                  <a:lnTo>
                    <a:pt x="685" y="3383"/>
                  </a:lnTo>
                  <a:lnTo>
                    <a:pt x="693" y="3359"/>
                  </a:lnTo>
                  <a:lnTo>
                    <a:pt x="697" y="3332"/>
                  </a:lnTo>
                  <a:lnTo>
                    <a:pt x="697" y="3091"/>
                  </a:lnTo>
                  <a:lnTo>
                    <a:pt x="639" y="3099"/>
                  </a:lnTo>
                  <a:lnTo>
                    <a:pt x="580" y="3103"/>
                  </a:lnTo>
                  <a:lnTo>
                    <a:pt x="521" y="3099"/>
                  </a:lnTo>
                  <a:lnTo>
                    <a:pt x="464" y="3091"/>
                  </a:lnTo>
                  <a:close/>
                  <a:moveTo>
                    <a:pt x="580" y="2184"/>
                  </a:moveTo>
                  <a:lnTo>
                    <a:pt x="540" y="2186"/>
                  </a:lnTo>
                  <a:lnTo>
                    <a:pt x="501" y="2193"/>
                  </a:lnTo>
                  <a:lnTo>
                    <a:pt x="464" y="2205"/>
                  </a:lnTo>
                  <a:lnTo>
                    <a:pt x="431" y="2218"/>
                  </a:lnTo>
                  <a:lnTo>
                    <a:pt x="400" y="2234"/>
                  </a:lnTo>
                  <a:lnTo>
                    <a:pt x="372" y="2254"/>
                  </a:lnTo>
                  <a:lnTo>
                    <a:pt x="370" y="2254"/>
                  </a:lnTo>
                  <a:lnTo>
                    <a:pt x="370" y="2254"/>
                  </a:lnTo>
                  <a:lnTo>
                    <a:pt x="344" y="2276"/>
                  </a:lnTo>
                  <a:lnTo>
                    <a:pt x="320" y="2300"/>
                  </a:lnTo>
                  <a:lnTo>
                    <a:pt x="298" y="2327"/>
                  </a:lnTo>
                  <a:lnTo>
                    <a:pt x="298" y="2327"/>
                  </a:lnTo>
                  <a:lnTo>
                    <a:pt x="297" y="2328"/>
                  </a:lnTo>
                  <a:lnTo>
                    <a:pt x="280" y="2355"/>
                  </a:lnTo>
                  <a:lnTo>
                    <a:pt x="266" y="2383"/>
                  </a:lnTo>
                  <a:lnTo>
                    <a:pt x="253" y="2413"/>
                  </a:lnTo>
                  <a:lnTo>
                    <a:pt x="250" y="2422"/>
                  </a:lnTo>
                  <a:lnTo>
                    <a:pt x="247" y="2432"/>
                  </a:lnTo>
                  <a:lnTo>
                    <a:pt x="240" y="2462"/>
                  </a:lnTo>
                  <a:lnTo>
                    <a:pt x="234" y="2495"/>
                  </a:lnTo>
                  <a:lnTo>
                    <a:pt x="231" y="2528"/>
                  </a:lnTo>
                  <a:lnTo>
                    <a:pt x="234" y="2561"/>
                  </a:lnTo>
                  <a:lnTo>
                    <a:pt x="240" y="2594"/>
                  </a:lnTo>
                  <a:lnTo>
                    <a:pt x="247" y="2624"/>
                  </a:lnTo>
                  <a:lnTo>
                    <a:pt x="250" y="2634"/>
                  </a:lnTo>
                  <a:lnTo>
                    <a:pt x="253" y="2643"/>
                  </a:lnTo>
                  <a:lnTo>
                    <a:pt x="265" y="2673"/>
                  </a:lnTo>
                  <a:lnTo>
                    <a:pt x="279" y="2701"/>
                  </a:lnTo>
                  <a:lnTo>
                    <a:pt x="297" y="2728"/>
                  </a:lnTo>
                  <a:lnTo>
                    <a:pt x="298" y="2729"/>
                  </a:lnTo>
                  <a:lnTo>
                    <a:pt x="319" y="2756"/>
                  </a:lnTo>
                  <a:lnTo>
                    <a:pt x="344" y="2780"/>
                  </a:lnTo>
                  <a:lnTo>
                    <a:pt x="370" y="2801"/>
                  </a:lnTo>
                  <a:lnTo>
                    <a:pt x="370" y="2802"/>
                  </a:lnTo>
                  <a:lnTo>
                    <a:pt x="370" y="2802"/>
                  </a:lnTo>
                  <a:lnTo>
                    <a:pt x="400" y="2822"/>
                  </a:lnTo>
                  <a:lnTo>
                    <a:pt x="431" y="2838"/>
                  </a:lnTo>
                  <a:lnTo>
                    <a:pt x="464" y="2851"/>
                  </a:lnTo>
                  <a:lnTo>
                    <a:pt x="501" y="2863"/>
                  </a:lnTo>
                  <a:lnTo>
                    <a:pt x="540" y="2870"/>
                  </a:lnTo>
                  <a:lnTo>
                    <a:pt x="580" y="2872"/>
                  </a:lnTo>
                  <a:lnTo>
                    <a:pt x="620" y="2870"/>
                  </a:lnTo>
                  <a:lnTo>
                    <a:pt x="659" y="2863"/>
                  </a:lnTo>
                  <a:lnTo>
                    <a:pt x="696" y="2851"/>
                  </a:lnTo>
                  <a:lnTo>
                    <a:pt x="729" y="2838"/>
                  </a:lnTo>
                  <a:lnTo>
                    <a:pt x="760" y="2822"/>
                  </a:lnTo>
                  <a:lnTo>
                    <a:pt x="788" y="2802"/>
                  </a:lnTo>
                  <a:lnTo>
                    <a:pt x="789" y="2802"/>
                  </a:lnTo>
                  <a:lnTo>
                    <a:pt x="789" y="2801"/>
                  </a:lnTo>
                  <a:lnTo>
                    <a:pt x="815" y="2780"/>
                  </a:lnTo>
                  <a:lnTo>
                    <a:pt x="839" y="2756"/>
                  </a:lnTo>
                  <a:lnTo>
                    <a:pt x="861" y="2729"/>
                  </a:lnTo>
                  <a:lnTo>
                    <a:pt x="863" y="2728"/>
                  </a:lnTo>
                  <a:lnTo>
                    <a:pt x="880" y="2701"/>
                  </a:lnTo>
                  <a:lnTo>
                    <a:pt x="895" y="2673"/>
                  </a:lnTo>
                  <a:lnTo>
                    <a:pt x="907" y="2643"/>
                  </a:lnTo>
                  <a:lnTo>
                    <a:pt x="909" y="2634"/>
                  </a:lnTo>
                  <a:lnTo>
                    <a:pt x="913" y="2624"/>
                  </a:lnTo>
                  <a:lnTo>
                    <a:pt x="921" y="2594"/>
                  </a:lnTo>
                  <a:lnTo>
                    <a:pt x="926" y="2561"/>
                  </a:lnTo>
                  <a:lnTo>
                    <a:pt x="928" y="2528"/>
                  </a:lnTo>
                  <a:lnTo>
                    <a:pt x="926" y="2495"/>
                  </a:lnTo>
                  <a:lnTo>
                    <a:pt x="921" y="2462"/>
                  </a:lnTo>
                  <a:lnTo>
                    <a:pt x="913" y="2432"/>
                  </a:lnTo>
                  <a:lnTo>
                    <a:pt x="909" y="2422"/>
                  </a:lnTo>
                  <a:lnTo>
                    <a:pt x="907" y="2413"/>
                  </a:lnTo>
                  <a:lnTo>
                    <a:pt x="895" y="2383"/>
                  </a:lnTo>
                  <a:lnTo>
                    <a:pt x="880" y="2355"/>
                  </a:lnTo>
                  <a:lnTo>
                    <a:pt x="863" y="2328"/>
                  </a:lnTo>
                  <a:lnTo>
                    <a:pt x="861" y="2327"/>
                  </a:lnTo>
                  <a:lnTo>
                    <a:pt x="840" y="2301"/>
                  </a:lnTo>
                  <a:lnTo>
                    <a:pt x="815" y="2276"/>
                  </a:lnTo>
                  <a:lnTo>
                    <a:pt x="789" y="2255"/>
                  </a:lnTo>
                  <a:lnTo>
                    <a:pt x="789" y="2254"/>
                  </a:lnTo>
                  <a:lnTo>
                    <a:pt x="788" y="2254"/>
                  </a:lnTo>
                  <a:lnTo>
                    <a:pt x="760" y="2234"/>
                  </a:lnTo>
                  <a:lnTo>
                    <a:pt x="729" y="2218"/>
                  </a:lnTo>
                  <a:lnTo>
                    <a:pt x="697" y="2205"/>
                  </a:lnTo>
                  <a:lnTo>
                    <a:pt x="659" y="2193"/>
                  </a:lnTo>
                  <a:lnTo>
                    <a:pt x="620" y="2186"/>
                  </a:lnTo>
                  <a:lnTo>
                    <a:pt x="580" y="2184"/>
                  </a:lnTo>
                  <a:close/>
                  <a:moveTo>
                    <a:pt x="580" y="230"/>
                  </a:moveTo>
                  <a:lnTo>
                    <a:pt x="553" y="232"/>
                  </a:lnTo>
                  <a:lnTo>
                    <a:pt x="529" y="242"/>
                  </a:lnTo>
                  <a:lnTo>
                    <a:pt x="507" y="255"/>
                  </a:lnTo>
                  <a:lnTo>
                    <a:pt x="489" y="272"/>
                  </a:lnTo>
                  <a:lnTo>
                    <a:pt x="476" y="293"/>
                  </a:lnTo>
                  <a:lnTo>
                    <a:pt x="466" y="318"/>
                  </a:lnTo>
                  <a:lnTo>
                    <a:pt x="464" y="344"/>
                  </a:lnTo>
                  <a:lnTo>
                    <a:pt x="464" y="1965"/>
                  </a:lnTo>
                  <a:lnTo>
                    <a:pt x="521" y="1957"/>
                  </a:lnTo>
                  <a:lnTo>
                    <a:pt x="580" y="1953"/>
                  </a:lnTo>
                  <a:lnTo>
                    <a:pt x="639" y="1957"/>
                  </a:lnTo>
                  <a:lnTo>
                    <a:pt x="697" y="1965"/>
                  </a:lnTo>
                  <a:lnTo>
                    <a:pt x="697" y="344"/>
                  </a:lnTo>
                  <a:lnTo>
                    <a:pt x="693" y="318"/>
                  </a:lnTo>
                  <a:lnTo>
                    <a:pt x="685" y="293"/>
                  </a:lnTo>
                  <a:lnTo>
                    <a:pt x="671" y="272"/>
                  </a:lnTo>
                  <a:lnTo>
                    <a:pt x="653" y="255"/>
                  </a:lnTo>
                  <a:lnTo>
                    <a:pt x="631" y="242"/>
                  </a:lnTo>
                  <a:lnTo>
                    <a:pt x="607" y="232"/>
                  </a:lnTo>
                  <a:lnTo>
                    <a:pt x="580" y="230"/>
                  </a:lnTo>
                  <a:close/>
                  <a:moveTo>
                    <a:pt x="580" y="0"/>
                  </a:moveTo>
                  <a:lnTo>
                    <a:pt x="627" y="3"/>
                  </a:lnTo>
                  <a:lnTo>
                    <a:pt x="673" y="11"/>
                  </a:lnTo>
                  <a:lnTo>
                    <a:pt x="716" y="27"/>
                  </a:lnTo>
                  <a:lnTo>
                    <a:pt x="756" y="47"/>
                  </a:lnTo>
                  <a:lnTo>
                    <a:pt x="793" y="71"/>
                  </a:lnTo>
                  <a:lnTo>
                    <a:pt x="826" y="101"/>
                  </a:lnTo>
                  <a:lnTo>
                    <a:pt x="856" y="134"/>
                  </a:lnTo>
                  <a:lnTo>
                    <a:pt x="881" y="170"/>
                  </a:lnTo>
                  <a:lnTo>
                    <a:pt x="901" y="210"/>
                  </a:lnTo>
                  <a:lnTo>
                    <a:pt x="915" y="252"/>
                  </a:lnTo>
                  <a:lnTo>
                    <a:pt x="925" y="297"/>
                  </a:lnTo>
                  <a:lnTo>
                    <a:pt x="928" y="344"/>
                  </a:lnTo>
                  <a:lnTo>
                    <a:pt x="928" y="2071"/>
                  </a:lnTo>
                  <a:lnTo>
                    <a:pt x="973" y="2108"/>
                  </a:lnTo>
                  <a:lnTo>
                    <a:pt x="1014" y="2150"/>
                  </a:lnTo>
                  <a:lnTo>
                    <a:pt x="1050" y="2194"/>
                  </a:lnTo>
                  <a:lnTo>
                    <a:pt x="1083" y="2244"/>
                  </a:lnTo>
                  <a:lnTo>
                    <a:pt x="1110" y="2295"/>
                  </a:lnTo>
                  <a:lnTo>
                    <a:pt x="1131" y="2349"/>
                  </a:lnTo>
                  <a:lnTo>
                    <a:pt x="1147" y="2407"/>
                  </a:lnTo>
                  <a:lnTo>
                    <a:pt x="1157" y="2467"/>
                  </a:lnTo>
                  <a:lnTo>
                    <a:pt x="1161" y="2528"/>
                  </a:lnTo>
                  <a:lnTo>
                    <a:pt x="1157" y="2590"/>
                  </a:lnTo>
                  <a:lnTo>
                    <a:pt x="1147" y="2649"/>
                  </a:lnTo>
                  <a:lnTo>
                    <a:pt x="1131" y="2707"/>
                  </a:lnTo>
                  <a:lnTo>
                    <a:pt x="1110" y="2761"/>
                  </a:lnTo>
                  <a:lnTo>
                    <a:pt x="1083" y="2814"/>
                  </a:lnTo>
                  <a:lnTo>
                    <a:pt x="1050" y="2862"/>
                  </a:lnTo>
                  <a:lnTo>
                    <a:pt x="1014" y="2906"/>
                  </a:lnTo>
                  <a:lnTo>
                    <a:pt x="973" y="2948"/>
                  </a:lnTo>
                  <a:lnTo>
                    <a:pt x="928" y="2985"/>
                  </a:lnTo>
                  <a:lnTo>
                    <a:pt x="928" y="3332"/>
                  </a:lnTo>
                  <a:lnTo>
                    <a:pt x="925" y="3379"/>
                  </a:lnTo>
                  <a:lnTo>
                    <a:pt x="915" y="3424"/>
                  </a:lnTo>
                  <a:lnTo>
                    <a:pt x="901" y="3466"/>
                  </a:lnTo>
                  <a:lnTo>
                    <a:pt x="881" y="3506"/>
                  </a:lnTo>
                  <a:lnTo>
                    <a:pt x="856" y="3544"/>
                  </a:lnTo>
                  <a:lnTo>
                    <a:pt x="826" y="3577"/>
                  </a:lnTo>
                  <a:lnTo>
                    <a:pt x="793" y="3606"/>
                  </a:lnTo>
                  <a:lnTo>
                    <a:pt x="756" y="3631"/>
                  </a:lnTo>
                  <a:lnTo>
                    <a:pt x="716" y="3651"/>
                  </a:lnTo>
                  <a:lnTo>
                    <a:pt x="673" y="3666"/>
                  </a:lnTo>
                  <a:lnTo>
                    <a:pt x="627" y="3674"/>
                  </a:lnTo>
                  <a:lnTo>
                    <a:pt x="580" y="3678"/>
                  </a:lnTo>
                  <a:lnTo>
                    <a:pt x="533" y="3674"/>
                  </a:lnTo>
                  <a:lnTo>
                    <a:pt x="488" y="3666"/>
                  </a:lnTo>
                  <a:lnTo>
                    <a:pt x="445" y="3651"/>
                  </a:lnTo>
                  <a:lnTo>
                    <a:pt x="405" y="3631"/>
                  </a:lnTo>
                  <a:lnTo>
                    <a:pt x="367" y="3606"/>
                  </a:lnTo>
                  <a:lnTo>
                    <a:pt x="334" y="3577"/>
                  </a:lnTo>
                  <a:lnTo>
                    <a:pt x="304" y="3544"/>
                  </a:lnTo>
                  <a:lnTo>
                    <a:pt x="279" y="3506"/>
                  </a:lnTo>
                  <a:lnTo>
                    <a:pt x="259" y="3466"/>
                  </a:lnTo>
                  <a:lnTo>
                    <a:pt x="243" y="3424"/>
                  </a:lnTo>
                  <a:lnTo>
                    <a:pt x="235" y="3379"/>
                  </a:lnTo>
                  <a:lnTo>
                    <a:pt x="231" y="3332"/>
                  </a:lnTo>
                  <a:lnTo>
                    <a:pt x="231" y="2985"/>
                  </a:lnTo>
                  <a:lnTo>
                    <a:pt x="186" y="2948"/>
                  </a:lnTo>
                  <a:lnTo>
                    <a:pt x="146" y="2906"/>
                  </a:lnTo>
                  <a:lnTo>
                    <a:pt x="109" y="2862"/>
                  </a:lnTo>
                  <a:lnTo>
                    <a:pt x="77" y="2814"/>
                  </a:lnTo>
                  <a:lnTo>
                    <a:pt x="50" y="2761"/>
                  </a:lnTo>
                  <a:lnTo>
                    <a:pt x="28" y="2707"/>
                  </a:lnTo>
                  <a:lnTo>
                    <a:pt x="13" y="2649"/>
                  </a:lnTo>
                  <a:lnTo>
                    <a:pt x="4" y="2590"/>
                  </a:lnTo>
                  <a:lnTo>
                    <a:pt x="0" y="2528"/>
                  </a:lnTo>
                  <a:lnTo>
                    <a:pt x="4" y="2467"/>
                  </a:lnTo>
                  <a:lnTo>
                    <a:pt x="13" y="2407"/>
                  </a:lnTo>
                  <a:lnTo>
                    <a:pt x="28" y="2349"/>
                  </a:lnTo>
                  <a:lnTo>
                    <a:pt x="50" y="2295"/>
                  </a:lnTo>
                  <a:lnTo>
                    <a:pt x="77" y="2244"/>
                  </a:lnTo>
                  <a:lnTo>
                    <a:pt x="109" y="2194"/>
                  </a:lnTo>
                  <a:lnTo>
                    <a:pt x="146" y="2150"/>
                  </a:lnTo>
                  <a:lnTo>
                    <a:pt x="186" y="2108"/>
                  </a:lnTo>
                  <a:lnTo>
                    <a:pt x="231" y="2071"/>
                  </a:lnTo>
                  <a:lnTo>
                    <a:pt x="231" y="344"/>
                  </a:lnTo>
                  <a:lnTo>
                    <a:pt x="235" y="297"/>
                  </a:lnTo>
                  <a:lnTo>
                    <a:pt x="243" y="252"/>
                  </a:lnTo>
                  <a:lnTo>
                    <a:pt x="259" y="210"/>
                  </a:lnTo>
                  <a:lnTo>
                    <a:pt x="279" y="170"/>
                  </a:lnTo>
                  <a:lnTo>
                    <a:pt x="304" y="134"/>
                  </a:lnTo>
                  <a:lnTo>
                    <a:pt x="334" y="101"/>
                  </a:lnTo>
                  <a:lnTo>
                    <a:pt x="367" y="71"/>
                  </a:lnTo>
                  <a:lnTo>
                    <a:pt x="405" y="47"/>
                  </a:lnTo>
                  <a:lnTo>
                    <a:pt x="445" y="27"/>
                  </a:lnTo>
                  <a:lnTo>
                    <a:pt x="488" y="11"/>
                  </a:lnTo>
                  <a:lnTo>
                    <a:pt x="533" y="3"/>
                  </a:lnTo>
                  <a:lnTo>
                    <a:pt x="580" y="0"/>
                  </a:lnTo>
                  <a:close/>
                </a:path>
              </a:pathLst>
            </a:custGeom>
            <a:grpFill/>
            <a:ln w="0">
              <a:noFill/>
              <a:prstDash val="solid"/>
              <a:round/>
            </a:ln>
          </p:spPr>
          <p:txBody>
            <a:bodyPr vert="horz" wrap="square" lIns="91428" tIns="45714" rIns="91428" bIns="45714"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sz="3600">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9" name="Freeform 178"/>
          <p:cNvSpPr>
            <a:spLocks noEditPoints="1"/>
          </p:cNvSpPr>
          <p:nvPr/>
        </p:nvSpPr>
        <p:spPr bwMode="auto">
          <a:xfrm>
            <a:off x="5974769" y="2043187"/>
            <a:ext cx="415296" cy="411429"/>
          </a:xfrm>
          <a:custGeom>
            <a:avLst/>
            <a:gdLst>
              <a:gd name="T0" fmla="*/ 266 w 4189"/>
              <a:gd name="T1" fmla="*/ 3665 h 4150"/>
              <a:gd name="T2" fmla="*/ 296 w 4189"/>
              <a:gd name="T3" fmla="*/ 3804 h 4150"/>
              <a:gd name="T4" fmla="*/ 456 w 4189"/>
              <a:gd name="T5" fmla="*/ 3890 h 4150"/>
              <a:gd name="T6" fmla="*/ 545 w 4189"/>
              <a:gd name="T7" fmla="*/ 3874 h 4150"/>
              <a:gd name="T8" fmla="*/ 992 w 4189"/>
              <a:gd name="T9" fmla="*/ 3519 h 4150"/>
              <a:gd name="T10" fmla="*/ 800 w 4189"/>
              <a:gd name="T11" fmla="*/ 3264 h 4150"/>
              <a:gd name="T12" fmla="*/ 526 w 4189"/>
              <a:gd name="T13" fmla="*/ 3137 h 4150"/>
              <a:gd name="T14" fmla="*/ 866 w 4189"/>
              <a:gd name="T15" fmla="*/ 2341 h 4150"/>
              <a:gd name="T16" fmla="*/ 610 w 4189"/>
              <a:gd name="T17" fmla="*/ 2467 h 4150"/>
              <a:gd name="T18" fmla="*/ 582 w 4189"/>
              <a:gd name="T19" fmla="*/ 3013 h 4150"/>
              <a:gd name="T20" fmla="*/ 890 w 4189"/>
              <a:gd name="T21" fmla="*/ 3169 h 4150"/>
              <a:gd name="T22" fmla="*/ 1106 w 4189"/>
              <a:gd name="T23" fmla="*/ 3453 h 4150"/>
              <a:gd name="T24" fmla="*/ 1645 w 4189"/>
              <a:gd name="T25" fmla="*/ 3588 h 4150"/>
              <a:gd name="T26" fmla="*/ 1793 w 4189"/>
              <a:gd name="T27" fmla="*/ 3406 h 4150"/>
              <a:gd name="T28" fmla="*/ 1833 w 4189"/>
              <a:gd name="T29" fmla="*/ 3090 h 4150"/>
              <a:gd name="T30" fmla="*/ 1719 w 4189"/>
              <a:gd name="T31" fmla="*/ 2764 h 4150"/>
              <a:gd name="T32" fmla="*/ 1461 w 4189"/>
              <a:gd name="T33" fmla="*/ 2487 h 4150"/>
              <a:gd name="T34" fmla="*/ 1132 w 4189"/>
              <a:gd name="T35" fmla="*/ 2344 h 4150"/>
              <a:gd name="T36" fmla="*/ 2036 w 4189"/>
              <a:gd name="T37" fmla="*/ 2828 h 4150"/>
              <a:gd name="T38" fmla="*/ 2098 w 4189"/>
              <a:gd name="T39" fmla="*/ 3182 h 4150"/>
              <a:gd name="T40" fmla="*/ 3153 w 4189"/>
              <a:gd name="T41" fmla="*/ 2121 h 4150"/>
              <a:gd name="T42" fmla="*/ 3271 w 4189"/>
              <a:gd name="T43" fmla="*/ 1840 h 4150"/>
              <a:gd name="T44" fmla="*/ 3240 w 4189"/>
              <a:gd name="T45" fmla="*/ 1519 h 4150"/>
              <a:gd name="T46" fmla="*/ 1663 w 4189"/>
              <a:gd name="T47" fmla="*/ 2314 h 4150"/>
              <a:gd name="T48" fmla="*/ 1898 w 4189"/>
              <a:gd name="T49" fmla="*/ 2568 h 4150"/>
              <a:gd name="T50" fmla="*/ 3069 w 4189"/>
              <a:gd name="T51" fmla="*/ 1214 h 4150"/>
              <a:gd name="T52" fmla="*/ 2802 w 4189"/>
              <a:gd name="T53" fmla="*/ 1001 h 4150"/>
              <a:gd name="T54" fmla="*/ 2220 w 4189"/>
              <a:gd name="T55" fmla="*/ 935 h 4150"/>
              <a:gd name="T56" fmla="*/ 997 w 4189"/>
              <a:gd name="T57" fmla="*/ 2070 h 4150"/>
              <a:gd name="T58" fmla="*/ 2607 w 4189"/>
              <a:gd name="T59" fmla="*/ 926 h 4150"/>
              <a:gd name="T60" fmla="*/ 3008 w 4189"/>
              <a:gd name="T61" fmla="*/ 263 h 4150"/>
              <a:gd name="T62" fmla="*/ 2733 w 4189"/>
              <a:gd name="T63" fmla="*/ 354 h 4150"/>
              <a:gd name="T64" fmla="*/ 2595 w 4189"/>
              <a:gd name="T65" fmla="*/ 658 h 4150"/>
              <a:gd name="T66" fmla="*/ 2995 w 4189"/>
              <a:gd name="T67" fmla="*/ 810 h 4150"/>
              <a:gd name="T68" fmla="*/ 3320 w 4189"/>
              <a:gd name="T69" fmla="*/ 1110 h 4150"/>
              <a:gd name="T70" fmla="*/ 3506 w 4189"/>
              <a:gd name="T71" fmla="*/ 1493 h 4150"/>
              <a:gd name="T72" fmla="*/ 3536 w 4189"/>
              <a:gd name="T73" fmla="*/ 1747 h 4150"/>
              <a:gd name="T74" fmla="*/ 3891 w 4189"/>
              <a:gd name="T75" fmla="*/ 1316 h 4150"/>
              <a:gd name="T76" fmla="*/ 3918 w 4189"/>
              <a:gd name="T77" fmla="*/ 985 h 4150"/>
              <a:gd name="T78" fmla="*/ 3769 w 4189"/>
              <a:gd name="T79" fmla="*/ 641 h 4150"/>
              <a:gd name="T80" fmla="*/ 3482 w 4189"/>
              <a:gd name="T81" fmla="*/ 378 h 4150"/>
              <a:gd name="T82" fmla="*/ 3140 w 4189"/>
              <a:gd name="T83" fmla="*/ 263 h 4150"/>
              <a:gd name="T84" fmla="*/ 3320 w 4189"/>
              <a:gd name="T85" fmla="*/ 32 h 4150"/>
              <a:gd name="T86" fmla="*/ 3711 w 4189"/>
              <a:gd name="T87" fmla="*/ 218 h 4150"/>
              <a:gd name="T88" fmla="*/ 4010 w 4189"/>
              <a:gd name="T89" fmla="*/ 531 h 4150"/>
              <a:gd name="T90" fmla="*/ 4165 w 4189"/>
              <a:gd name="T91" fmla="*/ 893 h 4150"/>
              <a:gd name="T92" fmla="*/ 4176 w 4189"/>
              <a:gd name="T93" fmla="*/ 1260 h 4150"/>
              <a:gd name="T94" fmla="*/ 4038 w 4189"/>
              <a:gd name="T95" fmla="*/ 1594 h 4150"/>
              <a:gd name="T96" fmla="*/ 1862 w 4189"/>
              <a:gd name="T97" fmla="*/ 3771 h 4150"/>
              <a:gd name="T98" fmla="*/ 606 w 4189"/>
              <a:gd name="T99" fmla="*/ 4126 h 4150"/>
              <a:gd name="T100" fmla="*/ 519 w 4189"/>
              <a:gd name="T101" fmla="*/ 4144 h 4150"/>
              <a:gd name="T102" fmla="*/ 337 w 4189"/>
              <a:gd name="T103" fmla="*/ 4134 h 4150"/>
              <a:gd name="T104" fmla="*/ 95 w 4189"/>
              <a:gd name="T105" fmla="*/ 3974 h 4150"/>
              <a:gd name="T106" fmla="*/ 0 w 4189"/>
              <a:gd name="T107" fmla="*/ 3697 h 4150"/>
              <a:gd name="T108" fmla="*/ 13 w 4189"/>
              <a:gd name="T109" fmla="*/ 3594 h 4150"/>
              <a:gd name="T110" fmla="*/ 345 w 4189"/>
              <a:gd name="T111" fmla="*/ 2410 h 4150"/>
              <a:gd name="T112" fmla="*/ 1813 w 4189"/>
              <a:gd name="T113" fmla="*/ 887 h 4150"/>
              <a:gd name="T114" fmla="*/ 1819 w 4189"/>
              <a:gd name="T115" fmla="*/ 881 h 4150"/>
              <a:gd name="T116" fmla="*/ 2635 w 4189"/>
              <a:gd name="T117" fmla="*/ 110 h 4150"/>
              <a:gd name="T118" fmla="*/ 2992 w 4189"/>
              <a:gd name="T119" fmla="*/ 3 h 4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89" h="4150">
                <a:moveTo>
                  <a:pt x="412" y="3129"/>
                </a:moveTo>
                <a:lnTo>
                  <a:pt x="274" y="3624"/>
                </a:lnTo>
                <a:lnTo>
                  <a:pt x="273" y="3634"/>
                </a:lnTo>
                <a:lnTo>
                  <a:pt x="269" y="3649"/>
                </a:lnTo>
                <a:lnTo>
                  <a:pt x="266" y="3665"/>
                </a:lnTo>
                <a:lnTo>
                  <a:pt x="263" y="3682"/>
                </a:lnTo>
                <a:lnTo>
                  <a:pt x="262" y="3697"/>
                </a:lnTo>
                <a:lnTo>
                  <a:pt x="266" y="3735"/>
                </a:lnTo>
                <a:lnTo>
                  <a:pt x="277" y="3771"/>
                </a:lnTo>
                <a:lnTo>
                  <a:pt x="296" y="3804"/>
                </a:lnTo>
                <a:lnTo>
                  <a:pt x="318" y="3833"/>
                </a:lnTo>
                <a:lnTo>
                  <a:pt x="348" y="3857"/>
                </a:lnTo>
                <a:lnTo>
                  <a:pt x="381" y="3874"/>
                </a:lnTo>
                <a:lnTo>
                  <a:pt x="417" y="3886"/>
                </a:lnTo>
                <a:lnTo>
                  <a:pt x="456" y="3890"/>
                </a:lnTo>
                <a:lnTo>
                  <a:pt x="476" y="3889"/>
                </a:lnTo>
                <a:lnTo>
                  <a:pt x="496" y="3885"/>
                </a:lnTo>
                <a:lnTo>
                  <a:pt x="517" y="3881"/>
                </a:lnTo>
                <a:lnTo>
                  <a:pt x="534" y="3877"/>
                </a:lnTo>
                <a:lnTo>
                  <a:pt x="545" y="3874"/>
                </a:lnTo>
                <a:lnTo>
                  <a:pt x="1033" y="3747"/>
                </a:lnTo>
                <a:lnTo>
                  <a:pt x="1032" y="3691"/>
                </a:lnTo>
                <a:lnTo>
                  <a:pt x="1025" y="3633"/>
                </a:lnTo>
                <a:lnTo>
                  <a:pt x="1012" y="3576"/>
                </a:lnTo>
                <a:lnTo>
                  <a:pt x="992" y="3519"/>
                </a:lnTo>
                <a:lnTo>
                  <a:pt x="966" y="3463"/>
                </a:lnTo>
                <a:lnTo>
                  <a:pt x="934" y="3409"/>
                </a:lnTo>
                <a:lnTo>
                  <a:pt x="895" y="3357"/>
                </a:lnTo>
                <a:lnTo>
                  <a:pt x="850" y="3308"/>
                </a:lnTo>
                <a:lnTo>
                  <a:pt x="800" y="3264"/>
                </a:lnTo>
                <a:lnTo>
                  <a:pt x="750" y="3226"/>
                </a:lnTo>
                <a:lnTo>
                  <a:pt x="696" y="3195"/>
                </a:lnTo>
                <a:lnTo>
                  <a:pt x="640" y="3170"/>
                </a:lnTo>
                <a:lnTo>
                  <a:pt x="583" y="3150"/>
                </a:lnTo>
                <a:lnTo>
                  <a:pt x="526" y="3137"/>
                </a:lnTo>
                <a:lnTo>
                  <a:pt x="470" y="3130"/>
                </a:lnTo>
                <a:lnTo>
                  <a:pt x="412" y="3129"/>
                </a:lnTo>
                <a:close/>
                <a:moveTo>
                  <a:pt x="997" y="2330"/>
                </a:moveTo>
                <a:lnTo>
                  <a:pt x="932" y="2333"/>
                </a:lnTo>
                <a:lnTo>
                  <a:pt x="866" y="2341"/>
                </a:lnTo>
                <a:lnTo>
                  <a:pt x="804" y="2356"/>
                </a:lnTo>
                <a:lnTo>
                  <a:pt x="743" y="2377"/>
                </a:lnTo>
                <a:lnTo>
                  <a:pt x="685" y="2405"/>
                </a:lnTo>
                <a:lnTo>
                  <a:pt x="632" y="2439"/>
                </a:lnTo>
                <a:lnTo>
                  <a:pt x="610" y="2467"/>
                </a:lnTo>
                <a:lnTo>
                  <a:pt x="593" y="2498"/>
                </a:lnTo>
                <a:lnTo>
                  <a:pt x="581" y="2528"/>
                </a:lnTo>
                <a:lnTo>
                  <a:pt x="450" y="2996"/>
                </a:lnTo>
                <a:lnTo>
                  <a:pt x="517" y="3002"/>
                </a:lnTo>
                <a:lnTo>
                  <a:pt x="582" y="3013"/>
                </a:lnTo>
                <a:lnTo>
                  <a:pt x="648" y="3033"/>
                </a:lnTo>
                <a:lnTo>
                  <a:pt x="712" y="3057"/>
                </a:lnTo>
                <a:lnTo>
                  <a:pt x="774" y="3089"/>
                </a:lnTo>
                <a:lnTo>
                  <a:pt x="834" y="3125"/>
                </a:lnTo>
                <a:lnTo>
                  <a:pt x="890" y="3169"/>
                </a:lnTo>
                <a:lnTo>
                  <a:pt x="942" y="3216"/>
                </a:lnTo>
                <a:lnTo>
                  <a:pt x="993" y="3271"/>
                </a:lnTo>
                <a:lnTo>
                  <a:pt x="1037" y="3329"/>
                </a:lnTo>
                <a:lnTo>
                  <a:pt x="1075" y="3390"/>
                </a:lnTo>
                <a:lnTo>
                  <a:pt x="1106" y="3453"/>
                </a:lnTo>
                <a:lnTo>
                  <a:pt x="1128" y="3518"/>
                </a:lnTo>
                <a:lnTo>
                  <a:pt x="1146" y="3583"/>
                </a:lnTo>
                <a:lnTo>
                  <a:pt x="1157" y="3649"/>
                </a:lnTo>
                <a:lnTo>
                  <a:pt x="1162" y="3714"/>
                </a:lnTo>
                <a:lnTo>
                  <a:pt x="1645" y="3588"/>
                </a:lnTo>
                <a:lnTo>
                  <a:pt x="1669" y="3579"/>
                </a:lnTo>
                <a:lnTo>
                  <a:pt x="1692" y="3568"/>
                </a:lnTo>
                <a:lnTo>
                  <a:pt x="1732" y="3518"/>
                </a:lnTo>
                <a:lnTo>
                  <a:pt x="1766" y="3463"/>
                </a:lnTo>
                <a:lnTo>
                  <a:pt x="1793" y="3406"/>
                </a:lnTo>
                <a:lnTo>
                  <a:pt x="1813" y="3348"/>
                </a:lnTo>
                <a:lnTo>
                  <a:pt x="1827" y="3285"/>
                </a:lnTo>
                <a:lnTo>
                  <a:pt x="1835" y="3222"/>
                </a:lnTo>
                <a:lnTo>
                  <a:pt x="1837" y="3157"/>
                </a:lnTo>
                <a:lnTo>
                  <a:pt x="1833" y="3090"/>
                </a:lnTo>
                <a:lnTo>
                  <a:pt x="1822" y="3024"/>
                </a:lnTo>
                <a:lnTo>
                  <a:pt x="1805" y="2958"/>
                </a:lnTo>
                <a:lnTo>
                  <a:pt x="1782" y="2891"/>
                </a:lnTo>
                <a:lnTo>
                  <a:pt x="1754" y="2828"/>
                </a:lnTo>
                <a:lnTo>
                  <a:pt x="1719" y="2764"/>
                </a:lnTo>
                <a:lnTo>
                  <a:pt x="1677" y="2702"/>
                </a:lnTo>
                <a:lnTo>
                  <a:pt x="1631" y="2642"/>
                </a:lnTo>
                <a:lnTo>
                  <a:pt x="1578" y="2586"/>
                </a:lnTo>
                <a:lnTo>
                  <a:pt x="1521" y="2533"/>
                </a:lnTo>
                <a:lnTo>
                  <a:pt x="1461" y="2487"/>
                </a:lnTo>
                <a:lnTo>
                  <a:pt x="1398" y="2446"/>
                </a:lnTo>
                <a:lnTo>
                  <a:pt x="1332" y="2411"/>
                </a:lnTo>
                <a:lnTo>
                  <a:pt x="1266" y="2383"/>
                </a:lnTo>
                <a:lnTo>
                  <a:pt x="1199" y="2361"/>
                </a:lnTo>
                <a:lnTo>
                  <a:pt x="1132" y="2344"/>
                </a:lnTo>
                <a:lnTo>
                  <a:pt x="1064" y="2334"/>
                </a:lnTo>
                <a:lnTo>
                  <a:pt x="997" y="2330"/>
                </a:lnTo>
                <a:close/>
                <a:moveTo>
                  <a:pt x="3240" y="1519"/>
                </a:moveTo>
                <a:lnTo>
                  <a:pt x="2001" y="2746"/>
                </a:lnTo>
                <a:lnTo>
                  <a:pt x="2036" y="2828"/>
                </a:lnTo>
                <a:lnTo>
                  <a:pt x="2064" y="2913"/>
                </a:lnTo>
                <a:lnTo>
                  <a:pt x="2084" y="2999"/>
                </a:lnTo>
                <a:lnTo>
                  <a:pt x="2097" y="3085"/>
                </a:lnTo>
                <a:lnTo>
                  <a:pt x="2098" y="3134"/>
                </a:lnTo>
                <a:lnTo>
                  <a:pt x="2098" y="3182"/>
                </a:lnTo>
                <a:lnTo>
                  <a:pt x="3110" y="2173"/>
                </a:lnTo>
                <a:lnTo>
                  <a:pt x="3107" y="2171"/>
                </a:lnTo>
                <a:lnTo>
                  <a:pt x="3109" y="2170"/>
                </a:lnTo>
                <a:lnTo>
                  <a:pt x="3111" y="2169"/>
                </a:lnTo>
                <a:lnTo>
                  <a:pt x="3153" y="2121"/>
                </a:lnTo>
                <a:lnTo>
                  <a:pt x="3189" y="2070"/>
                </a:lnTo>
                <a:lnTo>
                  <a:pt x="3219" y="2017"/>
                </a:lnTo>
                <a:lnTo>
                  <a:pt x="3243" y="1960"/>
                </a:lnTo>
                <a:lnTo>
                  <a:pt x="3260" y="1901"/>
                </a:lnTo>
                <a:lnTo>
                  <a:pt x="3271" y="1840"/>
                </a:lnTo>
                <a:lnTo>
                  <a:pt x="3276" y="1777"/>
                </a:lnTo>
                <a:lnTo>
                  <a:pt x="3276" y="1714"/>
                </a:lnTo>
                <a:lnTo>
                  <a:pt x="3269" y="1649"/>
                </a:lnTo>
                <a:lnTo>
                  <a:pt x="3257" y="1584"/>
                </a:lnTo>
                <a:lnTo>
                  <a:pt x="3240" y="1519"/>
                </a:lnTo>
                <a:close/>
                <a:moveTo>
                  <a:pt x="2743" y="974"/>
                </a:moveTo>
                <a:lnTo>
                  <a:pt x="1495" y="2210"/>
                </a:lnTo>
                <a:lnTo>
                  <a:pt x="1553" y="2242"/>
                </a:lnTo>
                <a:lnTo>
                  <a:pt x="1608" y="2277"/>
                </a:lnTo>
                <a:lnTo>
                  <a:pt x="1663" y="2314"/>
                </a:lnTo>
                <a:lnTo>
                  <a:pt x="1714" y="2357"/>
                </a:lnTo>
                <a:lnTo>
                  <a:pt x="1763" y="2402"/>
                </a:lnTo>
                <a:lnTo>
                  <a:pt x="1813" y="2455"/>
                </a:lnTo>
                <a:lnTo>
                  <a:pt x="1857" y="2511"/>
                </a:lnTo>
                <a:lnTo>
                  <a:pt x="1898" y="2568"/>
                </a:lnTo>
                <a:lnTo>
                  <a:pt x="1937" y="2626"/>
                </a:lnTo>
                <a:lnTo>
                  <a:pt x="3186" y="1389"/>
                </a:lnTo>
                <a:lnTo>
                  <a:pt x="3152" y="1329"/>
                </a:lnTo>
                <a:lnTo>
                  <a:pt x="3113" y="1269"/>
                </a:lnTo>
                <a:lnTo>
                  <a:pt x="3069" y="1214"/>
                </a:lnTo>
                <a:lnTo>
                  <a:pt x="3019" y="1159"/>
                </a:lnTo>
                <a:lnTo>
                  <a:pt x="2967" y="1113"/>
                </a:lnTo>
                <a:lnTo>
                  <a:pt x="2915" y="1070"/>
                </a:lnTo>
                <a:lnTo>
                  <a:pt x="2858" y="1033"/>
                </a:lnTo>
                <a:lnTo>
                  <a:pt x="2802" y="1001"/>
                </a:lnTo>
                <a:lnTo>
                  <a:pt x="2743" y="974"/>
                </a:lnTo>
                <a:close/>
                <a:moveTo>
                  <a:pt x="2409" y="903"/>
                </a:moveTo>
                <a:lnTo>
                  <a:pt x="2344" y="907"/>
                </a:lnTo>
                <a:lnTo>
                  <a:pt x="2281" y="918"/>
                </a:lnTo>
                <a:lnTo>
                  <a:pt x="2220" y="935"/>
                </a:lnTo>
                <a:lnTo>
                  <a:pt x="2162" y="958"/>
                </a:lnTo>
                <a:lnTo>
                  <a:pt x="2106" y="987"/>
                </a:lnTo>
                <a:lnTo>
                  <a:pt x="2054" y="1023"/>
                </a:lnTo>
                <a:lnTo>
                  <a:pt x="2005" y="1064"/>
                </a:lnTo>
                <a:lnTo>
                  <a:pt x="997" y="2070"/>
                </a:lnTo>
                <a:lnTo>
                  <a:pt x="1092" y="2076"/>
                </a:lnTo>
                <a:lnTo>
                  <a:pt x="1187" y="2092"/>
                </a:lnTo>
                <a:lnTo>
                  <a:pt x="1281" y="2116"/>
                </a:lnTo>
                <a:lnTo>
                  <a:pt x="1373" y="2147"/>
                </a:lnTo>
                <a:lnTo>
                  <a:pt x="2607" y="926"/>
                </a:lnTo>
                <a:lnTo>
                  <a:pt x="2540" y="913"/>
                </a:lnTo>
                <a:lnTo>
                  <a:pt x="2474" y="905"/>
                </a:lnTo>
                <a:lnTo>
                  <a:pt x="2409" y="903"/>
                </a:lnTo>
                <a:close/>
                <a:moveTo>
                  <a:pt x="3070" y="260"/>
                </a:moveTo>
                <a:lnTo>
                  <a:pt x="3008" y="263"/>
                </a:lnTo>
                <a:lnTo>
                  <a:pt x="2948" y="271"/>
                </a:lnTo>
                <a:lnTo>
                  <a:pt x="2891" y="284"/>
                </a:lnTo>
                <a:lnTo>
                  <a:pt x="2836" y="302"/>
                </a:lnTo>
                <a:lnTo>
                  <a:pt x="2783" y="326"/>
                </a:lnTo>
                <a:lnTo>
                  <a:pt x="2733" y="354"/>
                </a:lnTo>
                <a:lnTo>
                  <a:pt x="2687" y="389"/>
                </a:lnTo>
                <a:lnTo>
                  <a:pt x="2644" y="426"/>
                </a:lnTo>
                <a:lnTo>
                  <a:pt x="2427" y="642"/>
                </a:lnTo>
                <a:lnTo>
                  <a:pt x="2512" y="646"/>
                </a:lnTo>
                <a:lnTo>
                  <a:pt x="2595" y="658"/>
                </a:lnTo>
                <a:lnTo>
                  <a:pt x="2678" y="675"/>
                </a:lnTo>
                <a:lnTo>
                  <a:pt x="2759" y="699"/>
                </a:lnTo>
                <a:lnTo>
                  <a:pt x="2840" y="731"/>
                </a:lnTo>
                <a:lnTo>
                  <a:pt x="2919" y="768"/>
                </a:lnTo>
                <a:lnTo>
                  <a:pt x="2995" y="810"/>
                </a:lnTo>
                <a:lnTo>
                  <a:pt x="3067" y="861"/>
                </a:lnTo>
                <a:lnTo>
                  <a:pt x="3137" y="915"/>
                </a:lnTo>
                <a:lnTo>
                  <a:pt x="3203" y="976"/>
                </a:lnTo>
                <a:lnTo>
                  <a:pt x="3264" y="1041"/>
                </a:lnTo>
                <a:lnTo>
                  <a:pt x="3320" y="1110"/>
                </a:lnTo>
                <a:lnTo>
                  <a:pt x="3370" y="1182"/>
                </a:lnTo>
                <a:lnTo>
                  <a:pt x="3414" y="1256"/>
                </a:lnTo>
                <a:lnTo>
                  <a:pt x="3452" y="1333"/>
                </a:lnTo>
                <a:lnTo>
                  <a:pt x="3482" y="1413"/>
                </a:lnTo>
                <a:lnTo>
                  <a:pt x="3506" y="1493"/>
                </a:lnTo>
                <a:lnTo>
                  <a:pt x="3525" y="1576"/>
                </a:lnTo>
                <a:lnTo>
                  <a:pt x="3536" y="1659"/>
                </a:lnTo>
                <a:lnTo>
                  <a:pt x="3537" y="1688"/>
                </a:lnTo>
                <a:lnTo>
                  <a:pt x="3536" y="1718"/>
                </a:lnTo>
                <a:lnTo>
                  <a:pt x="3536" y="1747"/>
                </a:lnTo>
                <a:lnTo>
                  <a:pt x="3756" y="1527"/>
                </a:lnTo>
                <a:lnTo>
                  <a:pt x="3798" y="1479"/>
                </a:lnTo>
                <a:lnTo>
                  <a:pt x="3836" y="1428"/>
                </a:lnTo>
                <a:lnTo>
                  <a:pt x="3867" y="1373"/>
                </a:lnTo>
                <a:lnTo>
                  <a:pt x="3891" y="1316"/>
                </a:lnTo>
                <a:lnTo>
                  <a:pt x="3910" y="1255"/>
                </a:lnTo>
                <a:lnTo>
                  <a:pt x="3922" y="1191"/>
                </a:lnTo>
                <a:lnTo>
                  <a:pt x="3927" y="1126"/>
                </a:lnTo>
                <a:lnTo>
                  <a:pt x="3926" y="1058"/>
                </a:lnTo>
                <a:lnTo>
                  <a:pt x="3918" y="985"/>
                </a:lnTo>
                <a:lnTo>
                  <a:pt x="3902" y="914"/>
                </a:lnTo>
                <a:lnTo>
                  <a:pt x="3879" y="842"/>
                </a:lnTo>
                <a:lnTo>
                  <a:pt x="3848" y="773"/>
                </a:lnTo>
                <a:lnTo>
                  <a:pt x="3812" y="706"/>
                </a:lnTo>
                <a:lnTo>
                  <a:pt x="3769" y="641"/>
                </a:lnTo>
                <a:lnTo>
                  <a:pt x="3719" y="577"/>
                </a:lnTo>
                <a:lnTo>
                  <a:pt x="3663" y="517"/>
                </a:lnTo>
                <a:lnTo>
                  <a:pt x="3606" y="466"/>
                </a:lnTo>
                <a:lnTo>
                  <a:pt x="3545" y="419"/>
                </a:lnTo>
                <a:lnTo>
                  <a:pt x="3482" y="378"/>
                </a:lnTo>
                <a:lnTo>
                  <a:pt x="3417" y="342"/>
                </a:lnTo>
                <a:lnTo>
                  <a:pt x="3350" y="313"/>
                </a:lnTo>
                <a:lnTo>
                  <a:pt x="3280" y="290"/>
                </a:lnTo>
                <a:lnTo>
                  <a:pt x="3211" y="273"/>
                </a:lnTo>
                <a:lnTo>
                  <a:pt x="3140" y="263"/>
                </a:lnTo>
                <a:lnTo>
                  <a:pt x="3070" y="260"/>
                </a:lnTo>
                <a:close/>
                <a:moveTo>
                  <a:pt x="3070" y="0"/>
                </a:moveTo>
                <a:lnTo>
                  <a:pt x="3154" y="4"/>
                </a:lnTo>
                <a:lnTo>
                  <a:pt x="3237" y="15"/>
                </a:lnTo>
                <a:lnTo>
                  <a:pt x="3320" y="32"/>
                </a:lnTo>
                <a:lnTo>
                  <a:pt x="3402" y="56"/>
                </a:lnTo>
                <a:lnTo>
                  <a:pt x="3484" y="88"/>
                </a:lnTo>
                <a:lnTo>
                  <a:pt x="3561" y="125"/>
                </a:lnTo>
                <a:lnTo>
                  <a:pt x="3638" y="168"/>
                </a:lnTo>
                <a:lnTo>
                  <a:pt x="3711" y="218"/>
                </a:lnTo>
                <a:lnTo>
                  <a:pt x="3782" y="273"/>
                </a:lnTo>
                <a:lnTo>
                  <a:pt x="3848" y="334"/>
                </a:lnTo>
                <a:lnTo>
                  <a:pt x="3908" y="398"/>
                </a:lnTo>
                <a:lnTo>
                  <a:pt x="3962" y="463"/>
                </a:lnTo>
                <a:lnTo>
                  <a:pt x="4010" y="531"/>
                </a:lnTo>
                <a:lnTo>
                  <a:pt x="4053" y="601"/>
                </a:lnTo>
                <a:lnTo>
                  <a:pt x="4089" y="672"/>
                </a:lnTo>
                <a:lnTo>
                  <a:pt x="4120" y="744"/>
                </a:lnTo>
                <a:lnTo>
                  <a:pt x="4145" y="818"/>
                </a:lnTo>
                <a:lnTo>
                  <a:pt x="4165" y="893"/>
                </a:lnTo>
                <a:lnTo>
                  <a:pt x="4179" y="967"/>
                </a:lnTo>
                <a:lnTo>
                  <a:pt x="4187" y="1041"/>
                </a:lnTo>
                <a:lnTo>
                  <a:pt x="4189" y="1115"/>
                </a:lnTo>
                <a:lnTo>
                  <a:pt x="4185" y="1188"/>
                </a:lnTo>
                <a:lnTo>
                  <a:pt x="4176" y="1260"/>
                </a:lnTo>
                <a:lnTo>
                  <a:pt x="4160" y="1332"/>
                </a:lnTo>
                <a:lnTo>
                  <a:pt x="4139" y="1401"/>
                </a:lnTo>
                <a:lnTo>
                  <a:pt x="4112" y="1468"/>
                </a:lnTo>
                <a:lnTo>
                  <a:pt x="4078" y="1532"/>
                </a:lnTo>
                <a:lnTo>
                  <a:pt x="4038" y="1594"/>
                </a:lnTo>
                <a:lnTo>
                  <a:pt x="3993" y="1654"/>
                </a:lnTo>
                <a:lnTo>
                  <a:pt x="3942" y="1710"/>
                </a:lnTo>
                <a:lnTo>
                  <a:pt x="1944" y="3705"/>
                </a:lnTo>
                <a:lnTo>
                  <a:pt x="1904" y="3740"/>
                </a:lnTo>
                <a:lnTo>
                  <a:pt x="1862" y="3771"/>
                </a:lnTo>
                <a:lnTo>
                  <a:pt x="1817" y="3797"/>
                </a:lnTo>
                <a:lnTo>
                  <a:pt x="1770" y="3819"/>
                </a:lnTo>
                <a:lnTo>
                  <a:pt x="1720" y="3837"/>
                </a:lnTo>
                <a:lnTo>
                  <a:pt x="610" y="4125"/>
                </a:lnTo>
                <a:lnTo>
                  <a:pt x="606" y="4126"/>
                </a:lnTo>
                <a:lnTo>
                  <a:pt x="596" y="4129"/>
                </a:lnTo>
                <a:lnTo>
                  <a:pt x="581" y="4132"/>
                </a:lnTo>
                <a:lnTo>
                  <a:pt x="562" y="4136"/>
                </a:lnTo>
                <a:lnTo>
                  <a:pt x="541" y="4140"/>
                </a:lnTo>
                <a:lnTo>
                  <a:pt x="519" y="4144"/>
                </a:lnTo>
                <a:lnTo>
                  <a:pt x="498" y="4148"/>
                </a:lnTo>
                <a:lnTo>
                  <a:pt x="478" y="4149"/>
                </a:lnTo>
                <a:lnTo>
                  <a:pt x="459" y="4150"/>
                </a:lnTo>
                <a:lnTo>
                  <a:pt x="396" y="4146"/>
                </a:lnTo>
                <a:lnTo>
                  <a:pt x="337" y="4134"/>
                </a:lnTo>
                <a:lnTo>
                  <a:pt x="280" y="4114"/>
                </a:lnTo>
                <a:lnTo>
                  <a:pt x="227" y="4088"/>
                </a:lnTo>
                <a:lnTo>
                  <a:pt x="178" y="4056"/>
                </a:lnTo>
                <a:lnTo>
                  <a:pt x="134" y="4018"/>
                </a:lnTo>
                <a:lnTo>
                  <a:pt x="95" y="3974"/>
                </a:lnTo>
                <a:lnTo>
                  <a:pt x="63" y="3925"/>
                </a:lnTo>
                <a:lnTo>
                  <a:pt x="36" y="3873"/>
                </a:lnTo>
                <a:lnTo>
                  <a:pt x="16" y="3817"/>
                </a:lnTo>
                <a:lnTo>
                  <a:pt x="4" y="3758"/>
                </a:lnTo>
                <a:lnTo>
                  <a:pt x="0" y="3697"/>
                </a:lnTo>
                <a:lnTo>
                  <a:pt x="1" y="3678"/>
                </a:lnTo>
                <a:lnTo>
                  <a:pt x="2" y="3657"/>
                </a:lnTo>
                <a:lnTo>
                  <a:pt x="6" y="3636"/>
                </a:lnTo>
                <a:lnTo>
                  <a:pt x="10" y="3613"/>
                </a:lnTo>
                <a:lnTo>
                  <a:pt x="13" y="3594"/>
                </a:lnTo>
                <a:lnTo>
                  <a:pt x="17" y="3579"/>
                </a:lnTo>
                <a:lnTo>
                  <a:pt x="20" y="3567"/>
                </a:lnTo>
                <a:lnTo>
                  <a:pt x="20" y="3563"/>
                </a:lnTo>
                <a:lnTo>
                  <a:pt x="328" y="2459"/>
                </a:lnTo>
                <a:lnTo>
                  <a:pt x="345" y="2410"/>
                </a:lnTo>
                <a:lnTo>
                  <a:pt x="368" y="2362"/>
                </a:lnTo>
                <a:lnTo>
                  <a:pt x="393" y="2318"/>
                </a:lnTo>
                <a:lnTo>
                  <a:pt x="425" y="2276"/>
                </a:lnTo>
                <a:lnTo>
                  <a:pt x="460" y="2238"/>
                </a:lnTo>
                <a:lnTo>
                  <a:pt x="1813" y="887"/>
                </a:lnTo>
                <a:lnTo>
                  <a:pt x="1813" y="887"/>
                </a:lnTo>
                <a:lnTo>
                  <a:pt x="1814" y="886"/>
                </a:lnTo>
                <a:lnTo>
                  <a:pt x="1815" y="885"/>
                </a:lnTo>
                <a:lnTo>
                  <a:pt x="1817" y="882"/>
                </a:lnTo>
                <a:lnTo>
                  <a:pt x="1819" y="881"/>
                </a:lnTo>
                <a:lnTo>
                  <a:pt x="1821" y="879"/>
                </a:lnTo>
                <a:lnTo>
                  <a:pt x="2458" y="243"/>
                </a:lnTo>
                <a:lnTo>
                  <a:pt x="2513" y="194"/>
                </a:lnTo>
                <a:lnTo>
                  <a:pt x="2572" y="150"/>
                </a:lnTo>
                <a:lnTo>
                  <a:pt x="2635" y="110"/>
                </a:lnTo>
                <a:lnTo>
                  <a:pt x="2700" y="77"/>
                </a:lnTo>
                <a:lnTo>
                  <a:pt x="2770" y="50"/>
                </a:lnTo>
                <a:lnTo>
                  <a:pt x="2842" y="28"/>
                </a:lnTo>
                <a:lnTo>
                  <a:pt x="2916" y="12"/>
                </a:lnTo>
                <a:lnTo>
                  <a:pt x="2992" y="3"/>
                </a:lnTo>
                <a:lnTo>
                  <a:pt x="3070" y="0"/>
                </a:lnTo>
                <a:close/>
              </a:path>
            </a:pathLst>
          </a:custGeom>
          <a:solidFill>
            <a:srgbClr val="E6791B"/>
          </a:solidFill>
          <a:ln w="0">
            <a:noFill/>
            <a:prstDash val="solid"/>
            <a:round/>
          </a:ln>
        </p:spPr>
        <p:txBody>
          <a:bodyPr vert="horz" wrap="square" lIns="91428" tIns="45714" rIns="91428" bIns="45714"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sz="3600">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0" name="Rectangle 29"/>
          <p:cNvSpPr/>
          <p:nvPr/>
        </p:nvSpPr>
        <p:spPr>
          <a:xfrm>
            <a:off x="3626327" y="2403226"/>
            <a:ext cx="2205626" cy="34881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ts val="2000"/>
              </a:lnSpc>
              <a:defRPr/>
            </a:pPr>
            <a:r>
              <a:rPr lang="zh-CN" altLang="en-US" sz="1600" dirty="0">
                <a:solidFill>
                  <a:schemeClr val="bg1">
                    <a:lumMod val="50000"/>
                  </a:schemeClr>
                </a:solidFill>
                <a:latin typeface="思源黑体" panose="020B0500000000000000" pitchFamily="34" charset="-122"/>
                <a:ea typeface="思源黑体" panose="020B0500000000000000" pitchFamily="34" charset="-122"/>
                <a:sym typeface="思源黑体" panose="020B0500000000000000" pitchFamily="34" charset="-122"/>
              </a:rPr>
              <a:t>创</a:t>
            </a:r>
            <a:r>
              <a:rPr lang="en-US" altLang="zh-CN" sz="1600" dirty="0">
                <a:solidFill>
                  <a:schemeClr val="bg1">
                    <a:lumMod val="50000"/>
                  </a:schemeClr>
                </a:solidFill>
                <a:latin typeface="思源黑体" panose="020B0500000000000000" pitchFamily="34" charset="-122"/>
                <a:ea typeface="思源黑体" panose="020B0500000000000000" pitchFamily="34" charset="-122"/>
                <a:sym typeface="思源黑体" panose="020B0500000000000000" pitchFamily="34" charset="-122"/>
              </a:rPr>
              <a:t>SFP</a:t>
            </a:r>
            <a:r>
              <a:rPr lang="zh-CN" altLang="en-US" sz="1600" dirty="0">
                <a:solidFill>
                  <a:schemeClr val="bg1">
                    <a:lumMod val="50000"/>
                  </a:schemeClr>
                </a:solidFill>
                <a:latin typeface="思源黑体" panose="020B0500000000000000" pitchFamily="34" charset="-122"/>
                <a:ea typeface="思源黑体" panose="020B0500000000000000" pitchFamily="34" charset="-122"/>
                <a:sym typeface="思源黑体" panose="020B0500000000000000" pitchFamily="34" charset="-122"/>
              </a:rPr>
              <a:t>产品的一流企业</a:t>
            </a:r>
            <a:endParaRPr lang="zh-CN" altLang="en-US" sz="1600" dirty="0">
              <a:solidFill>
                <a:schemeClr val="bg1">
                  <a:lumMod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1" name="Rectangle 30"/>
          <p:cNvSpPr/>
          <p:nvPr/>
        </p:nvSpPr>
        <p:spPr>
          <a:xfrm>
            <a:off x="3626327" y="1991537"/>
            <a:ext cx="175409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2000" b="1" dirty="0">
                <a:solidFill>
                  <a:schemeClr val="tx1">
                    <a:lumMod val="75000"/>
                    <a:lumOff val="25000"/>
                  </a:schemeClr>
                </a:solidFill>
                <a:latin typeface="+mn-ea"/>
                <a:cs typeface="Open Sans" panose="020B0606030504020204" charset="0"/>
                <a:sym typeface="思源黑体" panose="020B0500000000000000" pitchFamily="34" charset="-122"/>
              </a:rPr>
              <a:t>公司的愿景</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mn-ea"/>
              <a:cs typeface="Open Sans" panose="020B0606030504020204" charset="0"/>
              <a:sym typeface="思源黑体" panose="020B0500000000000000" pitchFamily="34" charset="-122"/>
            </a:endParaRPr>
          </a:p>
        </p:txBody>
      </p:sp>
      <p:sp>
        <p:nvSpPr>
          <p:cNvPr id="14" name="Rectangle 29"/>
          <p:cNvSpPr/>
          <p:nvPr/>
        </p:nvSpPr>
        <p:spPr>
          <a:xfrm>
            <a:off x="3620859" y="3601661"/>
            <a:ext cx="2211093" cy="11215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ts val="2000"/>
              </a:lnSpc>
              <a:defRPr/>
            </a:pPr>
            <a:r>
              <a:rPr lang="zh-CN" altLang="en-US" sz="1600" dirty="0">
                <a:solidFill>
                  <a:schemeClr val="bg1">
                    <a:lumMod val="50000"/>
                  </a:schemeClr>
                </a:solidFill>
                <a:latin typeface="思源黑体" panose="020B0500000000000000" pitchFamily="34" charset="-122"/>
                <a:ea typeface="思源黑体" panose="020B0500000000000000" pitchFamily="34" charset="-122"/>
                <a:sym typeface="思源黑体" panose="020B0500000000000000" pitchFamily="34" charset="-122"/>
              </a:rPr>
              <a:t>以质量提高价值</a:t>
            </a:r>
            <a:endParaRPr lang="zh-CN" altLang="en-US" sz="1600" dirty="0">
              <a:solidFill>
                <a:schemeClr val="bg1">
                  <a:lumMod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a:p>
            <a:pPr lvl="0">
              <a:lnSpc>
                <a:spcPts val="2000"/>
              </a:lnSpc>
              <a:defRPr/>
            </a:pPr>
            <a:r>
              <a:rPr lang="zh-CN" altLang="en-US" sz="1600" dirty="0">
                <a:solidFill>
                  <a:schemeClr val="bg1">
                    <a:lumMod val="50000"/>
                  </a:schemeClr>
                </a:solidFill>
                <a:latin typeface="思源黑体" panose="020B0500000000000000" pitchFamily="34" charset="-122"/>
                <a:ea typeface="思源黑体" panose="020B0500000000000000" pitchFamily="34" charset="-122"/>
                <a:sym typeface="思源黑体" panose="020B0500000000000000" pitchFamily="34" charset="-122"/>
              </a:rPr>
              <a:t>为顾客创造价值</a:t>
            </a:r>
            <a:endParaRPr lang="zh-CN" altLang="en-US" sz="1600" dirty="0">
              <a:solidFill>
                <a:schemeClr val="bg1">
                  <a:lumMod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a:p>
            <a:pPr lvl="0">
              <a:lnSpc>
                <a:spcPts val="2000"/>
              </a:lnSpc>
              <a:defRPr/>
            </a:pPr>
            <a:r>
              <a:rPr lang="zh-CN" altLang="en-US" sz="1600" dirty="0">
                <a:solidFill>
                  <a:schemeClr val="bg1">
                    <a:lumMod val="50000"/>
                  </a:schemeClr>
                </a:solidFill>
                <a:latin typeface="思源黑体" panose="020B0500000000000000" pitchFamily="34" charset="-122"/>
                <a:ea typeface="思源黑体" panose="020B0500000000000000" pitchFamily="34" charset="-122"/>
                <a:sym typeface="思源黑体" panose="020B0500000000000000" pitchFamily="34" charset="-122"/>
              </a:rPr>
              <a:t>为员工创造机会</a:t>
            </a:r>
            <a:endParaRPr lang="zh-CN" altLang="en-US" sz="1600" dirty="0">
              <a:solidFill>
                <a:schemeClr val="bg1">
                  <a:lumMod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a:p>
            <a:pPr lvl="0">
              <a:lnSpc>
                <a:spcPts val="2000"/>
              </a:lnSpc>
              <a:defRPr/>
            </a:pPr>
            <a:r>
              <a:rPr lang="zh-CN" altLang="en-US" sz="1600" dirty="0">
                <a:solidFill>
                  <a:schemeClr val="bg1">
                    <a:lumMod val="50000"/>
                  </a:schemeClr>
                </a:solidFill>
                <a:latin typeface="思源黑体" panose="020B0500000000000000" pitchFamily="34" charset="-122"/>
                <a:ea typeface="思源黑体" panose="020B0500000000000000" pitchFamily="34" charset="-122"/>
                <a:sym typeface="思源黑体" panose="020B0500000000000000" pitchFamily="34" charset="-122"/>
              </a:rPr>
              <a:t>为企业实现未来</a:t>
            </a:r>
            <a:endParaRPr lang="zh-CN" altLang="en-US" sz="1600" dirty="0">
              <a:solidFill>
                <a:schemeClr val="bg1">
                  <a:lumMod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5" name="Rectangle 30"/>
          <p:cNvSpPr/>
          <p:nvPr/>
        </p:nvSpPr>
        <p:spPr>
          <a:xfrm>
            <a:off x="3620860" y="3205173"/>
            <a:ext cx="1610691"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dirty="0" smtClean="0">
                <a:solidFill>
                  <a:schemeClr val="tx1">
                    <a:lumMod val="75000"/>
                    <a:lumOff val="25000"/>
                  </a:schemeClr>
                </a:solidFill>
                <a:latin typeface="+mn-ea"/>
                <a:cs typeface="Open Sans" panose="020B0606030504020204" charset="0"/>
                <a:sym typeface="思源黑体" panose="020B0500000000000000" pitchFamily="34" charset="-122"/>
              </a:rPr>
              <a:t>公司的使命</a:t>
            </a:r>
            <a:endParaRPr lang="zh-CN" altLang="en-US" sz="2000" b="1" dirty="0">
              <a:solidFill>
                <a:schemeClr val="tx1">
                  <a:lumMod val="75000"/>
                  <a:lumOff val="25000"/>
                </a:schemeClr>
              </a:solidFill>
              <a:latin typeface="+mn-ea"/>
              <a:cs typeface="Open Sans" panose="020B0606030504020204" charset="0"/>
              <a:sym typeface="思源黑体" panose="020B0500000000000000" pitchFamily="34" charset="-122"/>
            </a:endParaRPr>
          </a:p>
        </p:txBody>
      </p:sp>
      <p:sp>
        <p:nvSpPr>
          <p:cNvPr id="16" name="Rectangle 29"/>
          <p:cNvSpPr/>
          <p:nvPr/>
        </p:nvSpPr>
        <p:spPr>
          <a:xfrm>
            <a:off x="6643157" y="2421261"/>
            <a:ext cx="2457299" cy="60529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ts val="2000"/>
              </a:lnSpc>
              <a:defRPr/>
            </a:pPr>
            <a:r>
              <a:rPr lang="zh-CN" altLang="en-US" sz="1600" dirty="0">
                <a:solidFill>
                  <a:schemeClr val="bg1">
                    <a:lumMod val="50000"/>
                  </a:schemeClr>
                </a:solidFill>
                <a:latin typeface="思源黑体" panose="020B0500000000000000" pitchFamily="34" charset="-122"/>
                <a:ea typeface="思源黑体" panose="020B0500000000000000" pitchFamily="34" charset="-122"/>
                <a:sym typeface="思源黑体" panose="020B0500000000000000" pitchFamily="34" charset="-122"/>
              </a:rPr>
              <a:t>学习、创新、团结、拼搏、感恩、诚信、共赢、成长</a:t>
            </a:r>
            <a:endParaRPr lang="zh-CN" altLang="en-US" sz="1600" dirty="0">
              <a:solidFill>
                <a:schemeClr val="bg1">
                  <a:lumMod val="50000"/>
                </a:schemeClr>
              </a:solidFill>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7" name="Rectangle 30"/>
          <p:cNvSpPr/>
          <p:nvPr/>
        </p:nvSpPr>
        <p:spPr>
          <a:xfrm>
            <a:off x="6643158" y="2021151"/>
            <a:ext cx="1876728"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lumMod val="75000"/>
                    <a:lumOff val="25000"/>
                  </a:schemeClr>
                </a:solidFill>
                <a:latin typeface="+mn-ea"/>
                <a:cs typeface="Open Sans" panose="020B0606030504020204" charset="0"/>
                <a:sym typeface="思源黑体" panose="020B0500000000000000" pitchFamily="34" charset="-122"/>
              </a:rPr>
              <a:t>核心价值观</a:t>
            </a:r>
            <a:endParaRPr lang="zh-CN" altLang="en-US" sz="2000" b="1" dirty="0">
              <a:solidFill>
                <a:schemeClr val="tx1">
                  <a:lumMod val="75000"/>
                  <a:lumOff val="25000"/>
                </a:schemeClr>
              </a:solidFill>
              <a:latin typeface="+mn-ea"/>
              <a:cs typeface="Open Sans" panose="020B0606030504020204" charset="0"/>
              <a:sym typeface="思源黑体" panose="020B0500000000000000" pitchFamily="34" charset="-122"/>
            </a:endParaRPr>
          </a:p>
        </p:txBody>
      </p:sp>
      <p:sp>
        <p:nvSpPr>
          <p:cNvPr id="27" name="Freeform 166"/>
          <p:cNvSpPr>
            <a:spLocks noEditPoints="1"/>
          </p:cNvSpPr>
          <p:nvPr/>
        </p:nvSpPr>
        <p:spPr bwMode="auto">
          <a:xfrm>
            <a:off x="3001485" y="3121711"/>
            <a:ext cx="417192" cy="412992"/>
          </a:xfrm>
          <a:custGeom>
            <a:avLst/>
            <a:gdLst>
              <a:gd name="T0" fmla="*/ 2242 w 4469"/>
              <a:gd name="T1" fmla="*/ 3606 h 4426"/>
              <a:gd name="T2" fmla="*/ 2300 w 4469"/>
              <a:gd name="T3" fmla="*/ 3614 h 4426"/>
              <a:gd name="T4" fmla="*/ 3522 w 4469"/>
              <a:gd name="T5" fmla="*/ 4095 h 4426"/>
              <a:gd name="T6" fmla="*/ 3675 w 4469"/>
              <a:gd name="T7" fmla="*/ 737 h 4426"/>
              <a:gd name="T8" fmla="*/ 1283 w 4469"/>
              <a:gd name="T9" fmla="*/ 3210 h 4426"/>
              <a:gd name="T10" fmla="*/ 1320 w 4469"/>
              <a:gd name="T11" fmla="*/ 3231 h 4426"/>
              <a:gd name="T12" fmla="*/ 4068 w 4469"/>
              <a:gd name="T13" fmla="*/ 522 h 4426"/>
              <a:gd name="T14" fmla="*/ 1422 w 4469"/>
              <a:gd name="T15" fmla="*/ 3327 h 4426"/>
              <a:gd name="T16" fmla="*/ 1812 w 4469"/>
              <a:gd name="T17" fmla="*/ 4003 h 4426"/>
              <a:gd name="T18" fmla="*/ 4329 w 4469"/>
              <a:gd name="T19" fmla="*/ 0 h 4426"/>
              <a:gd name="T20" fmla="*/ 4356 w 4469"/>
              <a:gd name="T21" fmla="*/ 3 h 4426"/>
              <a:gd name="T22" fmla="*/ 4405 w 4469"/>
              <a:gd name="T23" fmla="*/ 23 h 4426"/>
              <a:gd name="T24" fmla="*/ 4449 w 4469"/>
              <a:gd name="T25" fmla="*/ 68 h 4426"/>
              <a:gd name="T26" fmla="*/ 4469 w 4469"/>
              <a:gd name="T27" fmla="*/ 129 h 4426"/>
              <a:gd name="T28" fmla="*/ 3769 w 4469"/>
              <a:gd name="T29" fmla="*/ 4310 h 4426"/>
              <a:gd name="T30" fmla="*/ 3745 w 4469"/>
              <a:gd name="T31" fmla="*/ 4367 h 4426"/>
              <a:gd name="T32" fmla="*/ 3699 w 4469"/>
              <a:gd name="T33" fmla="*/ 4408 h 4426"/>
              <a:gd name="T34" fmla="*/ 3655 w 4469"/>
              <a:gd name="T35" fmla="*/ 4424 h 4426"/>
              <a:gd name="T36" fmla="*/ 3605 w 4469"/>
              <a:gd name="T37" fmla="*/ 4424 h 4426"/>
              <a:gd name="T38" fmla="*/ 2224 w 4469"/>
              <a:gd name="T39" fmla="*/ 3880 h 4426"/>
              <a:gd name="T40" fmla="*/ 1917 w 4469"/>
              <a:gd name="T41" fmla="*/ 4381 h 4426"/>
              <a:gd name="T42" fmla="*/ 1870 w 4469"/>
              <a:gd name="T43" fmla="*/ 4415 h 4426"/>
              <a:gd name="T44" fmla="*/ 1814 w 4469"/>
              <a:gd name="T45" fmla="*/ 4426 h 4426"/>
              <a:gd name="T46" fmla="*/ 1784 w 4469"/>
              <a:gd name="T47" fmla="*/ 4422 h 4426"/>
              <a:gd name="T48" fmla="*/ 1732 w 4469"/>
              <a:gd name="T49" fmla="*/ 4400 h 4426"/>
              <a:gd name="T50" fmla="*/ 1694 w 4469"/>
              <a:gd name="T51" fmla="*/ 4357 h 4426"/>
              <a:gd name="T52" fmla="*/ 87 w 4469"/>
              <a:gd name="T53" fmla="*/ 3033 h 4426"/>
              <a:gd name="T54" fmla="*/ 37 w 4469"/>
              <a:gd name="T55" fmla="*/ 2999 h 4426"/>
              <a:gd name="T56" fmla="*/ 6 w 4469"/>
              <a:gd name="T57" fmla="*/ 2948 h 4426"/>
              <a:gd name="T58" fmla="*/ 0 w 4469"/>
              <a:gd name="T59" fmla="*/ 2889 h 4426"/>
              <a:gd name="T60" fmla="*/ 19 w 4469"/>
              <a:gd name="T61" fmla="*/ 2832 h 4426"/>
              <a:gd name="T62" fmla="*/ 61 w 4469"/>
              <a:gd name="T63" fmla="*/ 2790 h 4426"/>
              <a:gd name="T64" fmla="*/ 4276 w 4469"/>
              <a:gd name="T65" fmla="*/ 10 h 4426"/>
              <a:gd name="T66" fmla="*/ 4329 w 4469"/>
              <a:gd name="T67" fmla="*/ 0 h 4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69" h="4426">
                <a:moveTo>
                  <a:pt x="4079" y="787"/>
                </a:moveTo>
                <a:lnTo>
                  <a:pt x="2242" y="3606"/>
                </a:lnTo>
                <a:lnTo>
                  <a:pt x="2270" y="3609"/>
                </a:lnTo>
                <a:lnTo>
                  <a:pt x="2300" y="3614"/>
                </a:lnTo>
                <a:lnTo>
                  <a:pt x="2329" y="3623"/>
                </a:lnTo>
                <a:lnTo>
                  <a:pt x="3522" y="4095"/>
                </a:lnTo>
                <a:lnTo>
                  <a:pt x="4079" y="787"/>
                </a:lnTo>
                <a:close/>
                <a:moveTo>
                  <a:pt x="3675" y="737"/>
                </a:moveTo>
                <a:lnTo>
                  <a:pt x="437" y="2873"/>
                </a:lnTo>
                <a:lnTo>
                  <a:pt x="1283" y="3210"/>
                </a:lnTo>
                <a:lnTo>
                  <a:pt x="1302" y="3220"/>
                </a:lnTo>
                <a:lnTo>
                  <a:pt x="1320" y="3231"/>
                </a:lnTo>
                <a:lnTo>
                  <a:pt x="3675" y="737"/>
                </a:lnTo>
                <a:close/>
                <a:moveTo>
                  <a:pt x="4068" y="522"/>
                </a:moveTo>
                <a:lnTo>
                  <a:pt x="1422" y="3327"/>
                </a:lnTo>
                <a:lnTo>
                  <a:pt x="1422" y="3327"/>
                </a:lnTo>
                <a:lnTo>
                  <a:pt x="1422" y="3329"/>
                </a:lnTo>
                <a:lnTo>
                  <a:pt x="1812" y="4003"/>
                </a:lnTo>
                <a:lnTo>
                  <a:pt x="4068" y="522"/>
                </a:lnTo>
                <a:close/>
                <a:moveTo>
                  <a:pt x="4329" y="0"/>
                </a:moveTo>
                <a:lnTo>
                  <a:pt x="4329" y="0"/>
                </a:lnTo>
                <a:lnTo>
                  <a:pt x="4356" y="3"/>
                </a:lnTo>
                <a:lnTo>
                  <a:pt x="4380" y="10"/>
                </a:lnTo>
                <a:lnTo>
                  <a:pt x="4405" y="23"/>
                </a:lnTo>
                <a:lnTo>
                  <a:pt x="4430" y="43"/>
                </a:lnTo>
                <a:lnTo>
                  <a:pt x="4449" y="68"/>
                </a:lnTo>
                <a:lnTo>
                  <a:pt x="4463" y="98"/>
                </a:lnTo>
                <a:lnTo>
                  <a:pt x="4469" y="129"/>
                </a:lnTo>
                <a:lnTo>
                  <a:pt x="4468" y="160"/>
                </a:lnTo>
                <a:lnTo>
                  <a:pt x="3769" y="4310"/>
                </a:lnTo>
                <a:lnTo>
                  <a:pt x="3760" y="4340"/>
                </a:lnTo>
                <a:lnTo>
                  <a:pt x="3745" y="4367"/>
                </a:lnTo>
                <a:lnTo>
                  <a:pt x="3725" y="4390"/>
                </a:lnTo>
                <a:lnTo>
                  <a:pt x="3699" y="4408"/>
                </a:lnTo>
                <a:lnTo>
                  <a:pt x="3677" y="4418"/>
                </a:lnTo>
                <a:lnTo>
                  <a:pt x="3655" y="4424"/>
                </a:lnTo>
                <a:lnTo>
                  <a:pt x="3630" y="4426"/>
                </a:lnTo>
                <a:lnTo>
                  <a:pt x="3605" y="4424"/>
                </a:lnTo>
                <a:lnTo>
                  <a:pt x="3579" y="4417"/>
                </a:lnTo>
                <a:lnTo>
                  <a:pt x="2224" y="3880"/>
                </a:lnTo>
                <a:lnTo>
                  <a:pt x="1934" y="4359"/>
                </a:lnTo>
                <a:lnTo>
                  <a:pt x="1917" y="4381"/>
                </a:lnTo>
                <a:lnTo>
                  <a:pt x="1896" y="4401"/>
                </a:lnTo>
                <a:lnTo>
                  <a:pt x="1870" y="4415"/>
                </a:lnTo>
                <a:lnTo>
                  <a:pt x="1843" y="4424"/>
                </a:lnTo>
                <a:lnTo>
                  <a:pt x="1814" y="4426"/>
                </a:lnTo>
                <a:lnTo>
                  <a:pt x="1813" y="4426"/>
                </a:lnTo>
                <a:lnTo>
                  <a:pt x="1784" y="4422"/>
                </a:lnTo>
                <a:lnTo>
                  <a:pt x="1757" y="4414"/>
                </a:lnTo>
                <a:lnTo>
                  <a:pt x="1732" y="4400"/>
                </a:lnTo>
                <a:lnTo>
                  <a:pt x="1712" y="4380"/>
                </a:lnTo>
                <a:lnTo>
                  <a:pt x="1694" y="4357"/>
                </a:lnTo>
                <a:lnTo>
                  <a:pt x="1180" y="3466"/>
                </a:lnTo>
                <a:lnTo>
                  <a:pt x="87" y="3033"/>
                </a:lnTo>
                <a:lnTo>
                  <a:pt x="60" y="3019"/>
                </a:lnTo>
                <a:lnTo>
                  <a:pt x="37" y="2999"/>
                </a:lnTo>
                <a:lnTo>
                  <a:pt x="19" y="2975"/>
                </a:lnTo>
                <a:lnTo>
                  <a:pt x="6" y="2948"/>
                </a:lnTo>
                <a:lnTo>
                  <a:pt x="0" y="2919"/>
                </a:lnTo>
                <a:lnTo>
                  <a:pt x="0" y="2889"/>
                </a:lnTo>
                <a:lnTo>
                  <a:pt x="6" y="2859"/>
                </a:lnTo>
                <a:lnTo>
                  <a:pt x="19" y="2832"/>
                </a:lnTo>
                <a:lnTo>
                  <a:pt x="37" y="2808"/>
                </a:lnTo>
                <a:lnTo>
                  <a:pt x="61" y="2790"/>
                </a:lnTo>
                <a:lnTo>
                  <a:pt x="4252" y="23"/>
                </a:lnTo>
                <a:lnTo>
                  <a:pt x="4276" y="10"/>
                </a:lnTo>
                <a:lnTo>
                  <a:pt x="4302" y="3"/>
                </a:lnTo>
                <a:lnTo>
                  <a:pt x="4329" y="0"/>
                </a:lnTo>
                <a:close/>
              </a:path>
            </a:pathLst>
          </a:custGeom>
          <a:solidFill>
            <a:srgbClr val="E6791B"/>
          </a:solidFill>
          <a:ln w="0">
            <a:noFill/>
            <a:prstDash val="solid"/>
            <a:round/>
          </a:ln>
        </p:spPr>
        <p:txBody>
          <a:bodyPr vert="horz" wrap="square" lIns="91428" tIns="45714" rIns="91428" bIns="45714"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sz="3600">
              <a:latin typeface="思源黑体" panose="020B0500000000000000" pitchFamily="34" charset="-122"/>
              <a:ea typeface="思源黑体" panose="020B0500000000000000" pitchFamily="34" charset="-122"/>
              <a:sym typeface="思源黑体" panose="020B0500000000000000" pitchFamily="34" charset="-122"/>
            </a:endParaRPr>
          </a:p>
        </p:txBody>
      </p:sp>
      <p:pic>
        <p:nvPicPr>
          <p:cNvPr id="21" name="Picture 2" descr="http://gb.6comgiga.com/imageRepository/07fcea73-f32c-4caa-a6b8-34fa6603863d.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45196" y="1128610"/>
            <a:ext cx="7901608" cy="4399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ctr"/>
            <a:r>
              <a:rPr lang="zh-CN" altLang="en-US" dirty="0" smtClean="0"/>
              <a:t>发展历程</a:t>
            </a:r>
            <a:endParaRPr lang="zh-CN" altLang="en-US" dirty="0"/>
          </a:p>
        </p:txBody>
      </p:sp>
      <p:grpSp>
        <p:nvGrpSpPr>
          <p:cNvPr id="5" name="组合 4"/>
          <p:cNvGrpSpPr/>
          <p:nvPr/>
        </p:nvGrpSpPr>
        <p:grpSpPr>
          <a:xfrm>
            <a:off x="487645" y="1027906"/>
            <a:ext cx="8426959" cy="5338491"/>
            <a:chOff x="832313" y="942277"/>
            <a:chExt cx="9135304" cy="5787225"/>
          </a:xfrm>
        </p:grpSpPr>
        <p:sp>
          <p:nvSpPr>
            <p:cNvPr id="6" name="自由: 形状 6"/>
            <p:cNvSpPr/>
            <p:nvPr/>
          </p:nvSpPr>
          <p:spPr>
            <a:xfrm>
              <a:off x="853517" y="3310126"/>
              <a:ext cx="1371934" cy="733809"/>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0 w 1400968"/>
                <a:gd name="connsiteY5"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968" h="560387">
                  <a:moveTo>
                    <a:pt x="0" y="0"/>
                  </a:moveTo>
                  <a:lnTo>
                    <a:pt x="1120775" y="0"/>
                  </a:lnTo>
                  <a:lnTo>
                    <a:pt x="1400968" y="280194"/>
                  </a:lnTo>
                  <a:lnTo>
                    <a:pt x="1120775" y="560387"/>
                  </a:lnTo>
                  <a:lnTo>
                    <a:pt x="0" y="560387"/>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684" tIns="69342" rIns="174768" bIns="69342" numCol="1" spcCol="1270" anchor="ctr" anchorCtr="0">
              <a:noAutofit/>
            </a:bodyPr>
            <a:lstStyle/>
            <a:p>
              <a:pPr lvl="0" algn="ctr" defTabSz="1155700">
                <a:lnSpc>
                  <a:spcPct val="90000"/>
                </a:lnSpc>
                <a:spcBef>
                  <a:spcPct val="0"/>
                </a:spcBef>
                <a:spcAft>
                  <a:spcPct val="35000"/>
                </a:spcAft>
              </a:pPr>
              <a:r>
                <a:rPr lang="zh-CN" altLang="en-US" sz="2800" dirty="0"/>
                <a:t>2009</a:t>
              </a:r>
              <a:endParaRPr lang="zh-CN" altLang="en-US" sz="2600" kern="1200" dirty="0"/>
            </a:p>
          </p:txBody>
        </p:sp>
        <p:sp>
          <p:nvSpPr>
            <p:cNvPr id="7" name="自由: 形状 7"/>
            <p:cNvSpPr/>
            <p:nvPr/>
          </p:nvSpPr>
          <p:spPr>
            <a:xfrm>
              <a:off x="1945281" y="3313910"/>
              <a:ext cx="1483451" cy="752395"/>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1140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dirty="0">
                  <a:solidFill>
                    <a:schemeClr val="bg1"/>
                  </a:solidFill>
                </a:rPr>
                <a:t>2010</a:t>
              </a:r>
              <a:endParaRPr lang="zh-CN" altLang="en-US" sz="2800" dirty="0">
                <a:solidFill>
                  <a:schemeClr val="bg1"/>
                </a:solidFill>
              </a:endParaRPr>
            </a:p>
          </p:txBody>
        </p:sp>
        <p:sp>
          <p:nvSpPr>
            <p:cNvPr id="8" name="自由: 形状 8"/>
            <p:cNvSpPr/>
            <p:nvPr/>
          </p:nvSpPr>
          <p:spPr>
            <a:xfrm>
              <a:off x="3159578" y="3295670"/>
              <a:ext cx="1586707" cy="790944"/>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207" tIns="69342" rIns="314864" bIns="69342" numCol="1" spcCol="1270" anchor="ctr" anchorCtr="0">
              <a:noAutofit/>
            </a:bodyPr>
            <a:lstStyle/>
            <a:p>
              <a:pPr lvl="0" algn="ctr" defTabSz="1155700">
                <a:lnSpc>
                  <a:spcPct val="90000"/>
                </a:lnSpc>
                <a:spcBef>
                  <a:spcPct val="0"/>
                </a:spcBef>
                <a:spcAft>
                  <a:spcPct val="35000"/>
                </a:spcAft>
              </a:pPr>
              <a:r>
                <a:rPr lang="zh-CN" altLang="en-US" sz="2800"/>
                <a:t>2011</a:t>
              </a:r>
              <a:endParaRPr lang="zh-CN" altLang="en-US" sz="2600" kern="1200"/>
            </a:p>
          </p:txBody>
        </p:sp>
        <p:sp>
          <p:nvSpPr>
            <p:cNvPr id="9" name="自由: 形状 9"/>
            <p:cNvSpPr/>
            <p:nvPr/>
          </p:nvSpPr>
          <p:spPr>
            <a:xfrm>
              <a:off x="4455102" y="3307372"/>
              <a:ext cx="1607358" cy="768227"/>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1140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a:solidFill>
                    <a:schemeClr val="bg1"/>
                  </a:solidFill>
                </a:rPr>
                <a:t>2012</a:t>
              </a:r>
              <a:endParaRPr lang="zh-CN" altLang="en-US" sz="2800">
                <a:solidFill>
                  <a:schemeClr val="bg1"/>
                </a:solidFill>
              </a:endParaRPr>
            </a:p>
          </p:txBody>
        </p:sp>
        <p:sp>
          <p:nvSpPr>
            <p:cNvPr id="10" name="自由: 形状 10"/>
            <p:cNvSpPr/>
            <p:nvPr/>
          </p:nvSpPr>
          <p:spPr>
            <a:xfrm>
              <a:off x="5772654" y="3323205"/>
              <a:ext cx="1589461" cy="752395"/>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207" tIns="69342" rIns="314864" bIns="69342" numCol="1" spcCol="1270" anchor="ctr" anchorCtr="0">
              <a:noAutofit/>
            </a:bodyPr>
            <a:lstStyle/>
            <a:p>
              <a:pPr lvl="0" algn="ctr" defTabSz="1155700">
                <a:lnSpc>
                  <a:spcPct val="90000"/>
                </a:lnSpc>
                <a:spcBef>
                  <a:spcPct val="0"/>
                </a:spcBef>
                <a:spcAft>
                  <a:spcPct val="35000"/>
                </a:spcAft>
              </a:pPr>
              <a:r>
                <a:rPr lang="zh-CN" altLang="en-US" sz="2800"/>
                <a:t>2013</a:t>
              </a:r>
              <a:endParaRPr lang="zh-CN" altLang="en-US" sz="2600" kern="1200"/>
            </a:p>
          </p:txBody>
        </p:sp>
        <p:sp>
          <p:nvSpPr>
            <p:cNvPr id="11" name="自由: 形状 11"/>
            <p:cNvSpPr/>
            <p:nvPr/>
          </p:nvSpPr>
          <p:spPr>
            <a:xfrm>
              <a:off x="7047526" y="3310126"/>
              <a:ext cx="1533702" cy="771669"/>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1140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a:solidFill>
                    <a:schemeClr val="bg1"/>
                  </a:solidFill>
                </a:rPr>
                <a:t>2014</a:t>
              </a:r>
              <a:endParaRPr lang="zh-CN" altLang="en-US" sz="2800">
                <a:solidFill>
                  <a:schemeClr val="bg1"/>
                </a:solidFill>
              </a:endParaRPr>
            </a:p>
          </p:txBody>
        </p:sp>
        <p:sp>
          <p:nvSpPr>
            <p:cNvPr id="12" name="矩形 11"/>
            <p:cNvSpPr/>
            <p:nvPr/>
          </p:nvSpPr>
          <p:spPr>
            <a:xfrm>
              <a:off x="832313" y="4470281"/>
              <a:ext cx="1414338" cy="1901788"/>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2009年8月16日公司成立</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sym typeface="+mn-ea"/>
                </a:rPr>
                <a:t>SFP+ SR LR</a:t>
              </a:r>
              <a:r>
                <a:rPr lang="en-US" altLang="zh-CN" sz="1200" dirty="0">
                  <a:solidFill>
                    <a:schemeClr val="accent6"/>
                  </a:solidFill>
                  <a:latin typeface="微软雅黑" panose="020B0503020204020204" charset="-122"/>
                  <a:ea typeface="微软雅黑" panose="020B0503020204020204" charset="-122"/>
                  <a:sym typeface="+mn-ea"/>
                </a:rPr>
                <a:t>,</a:t>
              </a:r>
              <a:r>
                <a:rPr lang="zh-CN" altLang="en-US" sz="1200" dirty="0">
                  <a:solidFill>
                    <a:schemeClr val="accent6"/>
                  </a:solidFill>
                  <a:latin typeface="微软雅黑" panose="020B0503020204020204" charset="-122"/>
                  <a:ea typeface="微软雅黑" panose="020B0503020204020204" charset="-122"/>
                </a:rPr>
                <a:t>X2</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XENPAK系列推向市场</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俄罗斯著名的数据中心MAIL.RU 批量应用我司产品。</a:t>
              </a:r>
              <a:endParaRPr lang="zh-CN" altLang="en-US" sz="1200" dirty="0">
                <a:solidFill>
                  <a:schemeClr val="accent6"/>
                </a:solidFill>
                <a:latin typeface="微软雅黑" panose="020B0503020204020204" charset="-122"/>
                <a:ea typeface="微软雅黑" panose="020B0503020204020204" charset="-122"/>
              </a:endParaRPr>
            </a:p>
          </p:txBody>
        </p:sp>
        <p:sp>
          <p:nvSpPr>
            <p:cNvPr id="13" name="矩形 12"/>
            <p:cNvSpPr/>
            <p:nvPr/>
          </p:nvSpPr>
          <p:spPr>
            <a:xfrm>
              <a:off x="1805733" y="1120203"/>
              <a:ext cx="1504790" cy="1301224"/>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公司新产品SFP+ ER/ZR在美国A&amp;AT小批量实用</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并</a:t>
              </a:r>
              <a:r>
                <a:rPr lang="zh-CN" altLang="en-US" sz="1200" dirty="0">
                  <a:solidFill>
                    <a:schemeClr val="accent6"/>
                  </a:solidFill>
                  <a:latin typeface="微软雅黑" panose="020B0503020204020204" charset="-122"/>
                  <a:ea typeface="微软雅黑" panose="020B0503020204020204" charset="-122"/>
                  <a:sym typeface="+mn-ea"/>
                </a:rPr>
                <a:t>发布CWDM </a:t>
              </a:r>
              <a:r>
                <a:rPr lang="zh-CN" altLang="en-US" sz="1200" dirty="0" smtClean="0">
                  <a:solidFill>
                    <a:schemeClr val="accent6"/>
                  </a:solidFill>
                  <a:latin typeface="微软雅黑" panose="020B0503020204020204" charset="-122"/>
                  <a:ea typeface="微软雅黑" panose="020B0503020204020204" charset="-122"/>
                  <a:sym typeface="+mn-ea"/>
                </a:rPr>
                <a:t>SFP</a:t>
              </a:r>
              <a:r>
                <a:rPr lang="zh-CN" altLang="en-US" sz="1200" dirty="0">
                  <a:solidFill>
                    <a:schemeClr val="accent6"/>
                  </a:solidFill>
                  <a:latin typeface="微软雅黑" panose="020B0503020204020204" charset="-122"/>
                  <a:ea typeface="微软雅黑" panose="020B0503020204020204" charset="-122"/>
                  <a:sym typeface="+mn-ea"/>
                </a:rPr>
                <a:t>+</a:t>
              </a:r>
              <a:r>
                <a:rPr lang="en-US" altLang="zh-CN" sz="1200" dirty="0">
                  <a:solidFill>
                    <a:schemeClr val="accent6"/>
                  </a:solidFill>
                  <a:latin typeface="微软雅黑" panose="020B0503020204020204" charset="-122"/>
                  <a:ea typeface="微软雅黑" panose="020B0503020204020204" charset="-122"/>
                  <a:sym typeface="+mn-ea"/>
                </a:rPr>
                <a:t>,</a:t>
              </a:r>
              <a:r>
                <a:rPr lang="zh-CN" altLang="en-US" sz="1200" dirty="0">
                  <a:solidFill>
                    <a:schemeClr val="accent6"/>
                  </a:solidFill>
                  <a:latin typeface="微软雅黑" panose="020B0503020204020204" charset="-122"/>
                  <a:ea typeface="微软雅黑" panose="020B0503020204020204" charset="-122"/>
                  <a:sym typeface="+mn-ea"/>
                </a:rPr>
                <a:t>DWDM SFP+ 80KM</a:t>
              </a:r>
              <a:r>
                <a:rPr lang="zh-CN" altLang="en-US" sz="1200" dirty="0">
                  <a:solidFill>
                    <a:schemeClr val="accent6"/>
                  </a:solidFill>
                  <a:latin typeface="微软雅黑" panose="020B0503020204020204" charset="-122"/>
                  <a:ea typeface="微软雅黑" panose="020B0503020204020204" charset="-122"/>
                </a:rPr>
                <a:t>。</a:t>
              </a:r>
              <a:endParaRPr lang="zh-CN" altLang="en-US" sz="1200" dirty="0">
                <a:solidFill>
                  <a:schemeClr val="accent6"/>
                </a:solidFill>
                <a:latin typeface="微软雅黑" panose="020B0503020204020204" charset="-122"/>
                <a:ea typeface="微软雅黑" panose="020B0503020204020204" charset="-122"/>
              </a:endParaRPr>
            </a:p>
          </p:txBody>
        </p:sp>
        <p:cxnSp>
          <p:nvCxnSpPr>
            <p:cNvPr id="14" name="直接连接符 13"/>
            <p:cNvCxnSpPr/>
            <p:nvPr/>
          </p:nvCxnSpPr>
          <p:spPr>
            <a:xfrm>
              <a:off x="1325743" y="3986734"/>
              <a:ext cx="0" cy="333301"/>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148984" y="4046061"/>
              <a:ext cx="0" cy="333301"/>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03961" y="4452657"/>
              <a:ext cx="1379505" cy="2101977"/>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 发布XFP SR/LR</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ER</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ZR</a:t>
              </a:r>
              <a:r>
                <a:rPr lang="en-US" altLang="zh-CN" sz="1200" dirty="0">
                  <a:solidFill>
                    <a:schemeClr val="accent6"/>
                  </a:solidFill>
                  <a:latin typeface="微软雅黑" panose="020B0503020204020204" charset="-122"/>
                  <a:ea typeface="微软雅黑" panose="020B0503020204020204" charset="-122"/>
                  <a:sym typeface="+mn-ea"/>
                </a:rPr>
                <a:t>/</a:t>
              </a:r>
              <a:r>
                <a:rPr lang="zh-CN" altLang="en-US" sz="1200" dirty="0">
                  <a:solidFill>
                    <a:schemeClr val="accent6"/>
                  </a:solidFill>
                  <a:latin typeface="微软雅黑" panose="020B0503020204020204" charset="-122"/>
                  <a:ea typeface="微软雅黑" panose="020B0503020204020204" charset="-122"/>
                  <a:sym typeface="+mn-ea"/>
                </a:rPr>
                <a:t>3G SFP</a:t>
              </a:r>
              <a:r>
                <a:rPr lang="en-US" altLang="zh-CN" sz="1200" dirty="0">
                  <a:solidFill>
                    <a:schemeClr val="accent6"/>
                  </a:solidFill>
                  <a:latin typeface="微软雅黑" panose="020B0503020204020204" charset="-122"/>
                  <a:ea typeface="微软雅黑" panose="020B0503020204020204" charset="-122"/>
                  <a:sym typeface="+mn-ea"/>
                </a:rPr>
                <a:t>,</a:t>
              </a:r>
              <a:r>
                <a:rPr lang="zh-CN" altLang="en-US" sz="1200" dirty="0">
                  <a:solidFill>
                    <a:schemeClr val="accent6"/>
                  </a:solidFill>
                  <a:latin typeface="微软雅黑" panose="020B0503020204020204" charset="-122"/>
                  <a:ea typeface="微软雅黑" panose="020B0503020204020204" charset="-122"/>
                  <a:sym typeface="+mn-ea"/>
                </a:rPr>
                <a:t>CWDM XFP 80KM,DWDM XFP 80KM</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业绩在美国市场实现300%的增长</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同时辐射南美市场巴西</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阿根廷。</a:t>
              </a:r>
              <a:endParaRPr lang="zh-CN" altLang="en-US" sz="1200" dirty="0">
                <a:solidFill>
                  <a:schemeClr val="accent6"/>
                </a:solidFill>
                <a:latin typeface="微软雅黑" panose="020B0503020204020204" charset="-122"/>
                <a:ea typeface="微软雅黑" panose="020B0503020204020204" charset="-122"/>
              </a:endParaRPr>
            </a:p>
          </p:txBody>
        </p:sp>
        <p:sp>
          <p:nvSpPr>
            <p:cNvPr id="17" name="矩形 16"/>
            <p:cNvSpPr/>
            <p:nvPr/>
          </p:nvSpPr>
          <p:spPr>
            <a:xfrm>
              <a:off x="4584258" y="942277"/>
              <a:ext cx="1586408" cy="1501413"/>
            </a:xfrm>
            <a:prstGeom prst="rect">
              <a:avLst/>
            </a:prstGeom>
          </p:spPr>
          <p:txBody>
            <a:bodyPr wrap="square" numCol="1">
              <a:spAutoFit/>
            </a:bodyPr>
            <a:lstStyle/>
            <a:p>
              <a:r>
                <a:rPr lang="en-US" altLang="zh-CN" sz="1200" dirty="0" err="1">
                  <a:solidFill>
                    <a:schemeClr val="accent6"/>
                  </a:solidFill>
                  <a:latin typeface="微软雅黑" panose="020B0503020204020204" charset="-122"/>
                  <a:ea typeface="微软雅黑" panose="020B0503020204020204" charset="-122"/>
                </a:rPr>
                <a:t>发布CWDM</a:t>
              </a:r>
              <a:r>
                <a:rPr lang="en-US" altLang="zh-CN" sz="1200" dirty="0">
                  <a:solidFill>
                    <a:schemeClr val="accent6"/>
                  </a:solidFill>
                  <a:latin typeface="微软雅黑" panose="020B0503020204020204" charset="-122"/>
                  <a:ea typeface="微软雅黑" panose="020B0503020204020204" charset="-122"/>
                </a:rPr>
                <a:t> </a:t>
              </a:r>
              <a:r>
                <a:rPr lang="en-US" altLang="zh-CN" sz="1200" dirty="0" err="1">
                  <a:solidFill>
                    <a:schemeClr val="accent6"/>
                  </a:solidFill>
                  <a:latin typeface="微软雅黑" panose="020B0503020204020204" charset="-122"/>
                  <a:ea typeface="微软雅黑" panose="020B0503020204020204" charset="-122"/>
                </a:rPr>
                <a:t>System,DWDM</a:t>
              </a:r>
              <a:r>
                <a:rPr lang="en-US" altLang="zh-CN" sz="1200" dirty="0">
                  <a:solidFill>
                    <a:schemeClr val="accent6"/>
                  </a:solidFill>
                  <a:latin typeface="微软雅黑" panose="020B0503020204020204" charset="-122"/>
                  <a:ea typeface="微软雅黑" panose="020B0503020204020204" charset="-122"/>
                </a:rPr>
                <a:t> System,</a:t>
              </a:r>
              <a:r>
                <a:rPr lang="zh-CN" altLang="en-US" sz="1200" dirty="0">
                  <a:solidFill>
                    <a:schemeClr val="accent6"/>
                  </a:solidFill>
                  <a:latin typeface="微软雅黑" panose="020B0503020204020204" charset="-122"/>
                  <a:ea typeface="微软雅黑" panose="020B0503020204020204" charset="-122"/>
                </a:rPr>
                <a:t>公司业绩实现翻倍增长</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公司迁入展滔科技大厦</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场地扩大3倍</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更好的为全球客户服务。</a:t>
              </a:r>
              <a:endParaRPr lang="zh-CN" altLang="en-US" sz="1200" dirty="0">
                <a:solidFill>
                  <a:schemeClr val="accent6"/>
                </a:solidFill>
                <a:latin typeface="微软雅黑" panose="020B0503020204020204" charset="-122"/>
                <a:ea typeface="微软雅黑" panose="020B0503020204020204" charset="-122"/>
              </a:endParaRPr>
            </a:p>
          </p:txBody>
        </p:sp>
        <p:sp>
          <p:nvSpPr>
            <p:cNvPr id="18" name="矩形 17"/>
            <p:cNvSpPr/>
            <p:nvPr/>
          </p:nvSpPr>
          <p:spPr>
            <a:xfrm>
              <a:off x="6056954" y="4546564"/>
              <a:ext cx="1106221" cy="1501413"/>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发布 XPON OLT</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公司批量导入ERP管理软件</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全面系统的提升客户的服务管理水平。</a:t>
              </a:r>
              <a:endParaRPr lang="zh-CN" altLang="en-US" sz="1200" dirty="0">
                <a:solidFill>
                  <a:schemeClr val="accent6"/>
                </a:solidFill>
                <a:latin typeface="微软雅黑" panose="020B0503020204020204" charset="-122"/>
                <a:ea typeface="微软雅黑" panose="020B0503020204020204" charset="-122"/>
              </a:endParaRPr>
            </a:p>
          </p:txBody>
        </p:sp>
        <p:cxnSp>
          <p:nvCxnSpPr>
            <p:cNvPr id="19" name="直接连接符 18"/>
            <p:cNvCxnSpPr/>
            <p:nvPr/>
          </p:nvCxnSpPr>
          <p:spPr>
            <a:xfrm>
              <a:off x="6589720" y="4086613"/>
              <a:ext cx="0" cy="333301"/>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2439566" y="2738686"/>
              <a:ext cx="0" cy="527522"/>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6910900" y="942277"/>
              <a:ext cx="1332008" cy="1901788"/>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发布</a:t>
              </a:r>
              <a:r>
                <a:rPr lang="en-US" altLang="zh-CN" sz="1200" dirty="0">
                  <a:solidFill>
                    <a:schemeClr val="accent6"/>
                  </a:solidFill>
                  <a:latin typeface="微软雅黑" panose="020B0503020204020204" charset="-122"/>
                  <a:ea typeface="微软雅黑" panose="020B0503020204020204" charset="-122"/>
                </a:rPr>
                <a:t>QSFP+ SR4,LR4</a:t>
              </a:r>
              <a:r>
                <a:rPr lang="zh-CN" altLang="en-US"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sym typeface="+mn-ea"/>
                </a:rPr>
                <a:t>CFP 40G,CFP10</a:t>
              </a:r>
              <a:r>
                <a:rPr lang="zh-CN" altLang="en-US" sz="1200" dirty="0">
                  <a:solidFill>
                    <a:schemeClr val="accent6"/>
                  </a:solidFill>
                  <a:latin typeface="微软雅黑" panose="020B0503020204020204" charset="-122"/>
                  <a:ea typeface="微软雅黑" panose="020B0503020204020204" charset="-122"/>
                </a:rPr>
                <a:t>产品</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公司顺利参加ECOC,公司实施股化改造</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公司授权第一批三位在职股东。</a:t>
              </a:r>
              <a:endParaRPr lang="zh-CN" altLang="en-US" sz="1200" dirty="0">
                <a:solidFill>
                  <a:schemeClr val="accent6"/>
                </a:solidFill>
                <a:latin typeface="微软雅黑" panose="020B0503020204020204" charset="-122"/>
                <a:ea typeface="微软雅黑" panose="020B0503020204020204" charset="-122"/>
              </a:endParaRPr>
            </a:p>
          </p:txBody>
        </p:sp>
        <p:sp>
          <p:nvSpPr>
            <p:cNvPr id="22" name="object 28"/>
            <p:cNvSpPr txBox="1"/>
            <p:nvPr/>
          </p:nvSpPr>
          <p:spPr>
            <a:xfrm>
              <a:off x="8676644" y="4427337"/>
              <a:ext cx="1104844" cy="2302165"/>
            </a:xfrm>
            <a:prstGeom prst="rect">
              <a:avLst/>
            </a:prstGeom>
          </p:spPr>
          <p:txBody>
            <a:bodyPr wrap="square" numCol="1">
              <a:spAutoFit/>
            </a:bodyPr>
            <a:lstStyle>
              <a:defPPr>
                <a:defRPr lang="en-US"/>
              </a:defPPr>
              <a:lvl1pPr>
                <a:defRPr sz="1200">
                  <a:solidFill>
                    <a:schemeClr val="accent6"/>
                  </a:solidFill>
                  <a:latin typeface="微软雅黑" panose="020B0503020204020204" charset="-122"/>
                  <a:ea typeface="微软雅黑" panose="020B0503020204020204" charset="-122"/>
                </a:defRPr>
              </a:lvl1pPr>
            </a:lstStyle>
            <a:p>
              <a:r>
                <a:rPr dirty="0"/>
                <a:t>发布100G CFP</a:t>
              </a:r>
              <a:r>
                <a:rPr dirty="0" err="1"/>
                <a:t>公司搬入国</a:t>
              </a:r>
              <a:r>
                <a:rPr dirty="0"/>
                <a:t>家高新区宝能科技园</a:t>
              </a:r>
              <a:r>
                <a:rPr lang="en-US" dirty="0"/>
                <a:t>,</a:t>
              </a:r>
              <a:r>
                <a:rPr dirty="0"/>
                <a:t>再次升级办公室和车  间档次及环境</a:t>
              </a:r>
              <a:r>
                <a:rPr lang="en-US" dirty="0"/>
                <a:t>,</a:t>
              </a:r>
              <a:r>
                <a:rPr dirty="0"/>
                <a:t>向国内一流厂商看齐</a:t>
              </a:r>
              <a:r>
                <a:rPr lang="en-US" dirty="0"/>
                <a:t>,</a:t>
              </a:r>
              <a:r>
                <a:rPr dirty="0"/>
                <a:t>向国际发起冲击。</a:t>
              </a:r>
              <a:endParaRPr dirty="0"/>
            </a:p>
          </p:txBody>
        </p:sp>
        <p:sp>
          <p:nvSpPr>
            <p:cNvPr id="23" name="自由: 形状 58"/>
            <p:cNvSpPr/>
            <p:nvPr/>
          </p:nvSpPr>
          <p:spPr>
            <a:xfrm>
              <a:off x="8296928" y="3319075"/>
              <a:ext cx="1670689" cy="762720"/>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207" tIns="69342" rIns="314864" bIns="69342" numCol="1" spcCol="1270" anchor="ctr" anchorCtr="0">
              <a:noAutofit/>
            </a:bodyPr>
            <a:lstStyle/>
            <a:p>
              <a:pPr lvl="0" algn="ctr" defTabSz="1155700">
                <a:lnSpc>
                  <a:spcPct val="90000"/>
                </a:lnSpc>
                <a:spcBef>
                  <a:spcPct val="0"/>
                </a:spcBef>
                <a:spcAft>
                  <a:spcPct val="35000"/>
                </a:spcAft>
              </a:pPr>
              <a:r>
                <a:rPr lang="zh-CN" altLang="en-US" sz="2800" dirty="0"/>
                <a:t>201</a:t>
              </a:r>
              <a:r>
                <a:rPr lang="en-US" altLang="zh-CN" sz="2800" dirty="0"/>
                <a:t>5</a:t>
              </a:r>
              <a:endParaRPr lang="zh-CN" altLang="en-US" sz="2600" kern="1200" dirty="0"/>
            </a:p>
          </p:txBody>
        </p:sp>
        <p:cxnSp>
          <p:nvCxnSpPr>
            <p:cNvPr id="24" name="直接连接符 23"/>
            <p:cNvCxnSpPr/>
            <p:nvPr/>
          </p:nvCxnSpPr>
          <p:spPr>
            <a:xfrm>
              <a:off x="9122873" y="4052734"/>
              <a:ext cx="0" cy="333301"/>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grpSp>
      <p:sp>
        <p:nvSpPr>
          <p:cNvPr id="28" name="自由: 形状 11"/>
          <p:cNvSpPr/>
          <p:nvPr/>
        </p:nvSpPr>
        <p:spPr>
          <a:xfrm>
            <a:off x="8614250" y="3220410"/>
            <a:ext cx="1414780" cy="711835"/>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1140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dirty="0">
                <a:solidFill>
                  <a:schemeClr val="bg1"/>
                </a:solidFill>
              </a:rPr>
              <a:t>201</a:t>
            </a:r>
            <a:r>
              <a:rPr lang="en-US" altLang="zh-CN" sz="2800" dirty="0">
                <a:solidFill>
                  <a:schemeClr val="bg1"/>
                </a:solidFill>
              </a:rPr>
              <a:t>6</a:t>
            </a:r>
            <a:endParaRPr lang="en-US" altLang="zh-CN" sz="2800" dirty="0">
              <a:solidFill>
                <a:schemeClr val="bg1"/>
              </a:solidFill>
            </a:endParaRPr>
          </a:p>
        </p:txBody>
      </p:sp>
      <p:sp>
        <p:nvSpPr>
          <p:cNvPr id="29" name="自由: 形状 10"/>
          <p:cNvSpPr/>
          <p:nvPr/>
        </p:nvSpPr>
        <p:spPr>
          <a:xfrm>
            <a:off x="9729945" y="3229935"/>
            <a:ext cx="1772244" cy="694055"/>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207" tIns="69342" rIns="314864" bIns="69342" numCol="1" spcCol="1270" anchor="ctr" anchorCtr="0">
            <a:noAutofit/>
          </a:bodyPr>
          <a:lstStyle/>
          <a:p>
            <a:pPr lvl="0" algn="ctr" defTabSz="1155700">
              <a:lnSpc>
                <a:spcPct val="90000"/>
              </a:lnSpc>
              <a:spcBef>
                <a:spcPct val="0"/>
              </a:spcBef>
              <a:spcAft>
                <a:spcPct val="35000"/>
              </a:spcAft>
            </a:pPr>
            <a:r>
              <a:rPr lang="zh-CN" altLang="en-US" sz="2800" dirty="0"/>
              <a:t>201</a:t>
            </a:r>
            <a:r>
              <a:rPr lang="en-US" altLang="zh-CN" sz="2800" dirty="0"/>
              <a:t>7</a:t>
            </a:r>
            <a:endParaRPr lang="en-US" altLang="zh-CN" sz="2800" kern="1200" dirty="0"/>
          </a:p>
        </p:txBody>
      </p:sp>
      <p:sp>
        <p:nvSpPr>
          <p:cNvPr id="30" name="矩形 29"/>
          <p:cNvSpPr/>
          <p:nvPr/>
        </p:nvSpPr>
        <p:spPr>
          <a:xfrm>
            <a:off x="8674240" y="1115030"/>
            <a:ext cx="1287780" cy="1938992"/>
          </a:xfrm>
          <a:prstGeom prst="rect">
            <a:avLst/>
          </a:prstGeom>
        </p:spPr>
        <p:txBody>
          <a:bodyPr wrap="square" numCol="1">
            <a:spAutoFit/>
          </a:bodyPr>
          <a:lstStyle/>
          <a:p>
            <a:r>
              <a:rPr sz="1200" dirty="0">
                <a:solidFill>
                  <a:schemeClr val="accent6"/>
                </a:solidFill>
                <a:latin typeface="微软雅黑" panose="020B0503020204020204" charset="-122"/>
                <a:ea typeface="微软雅黑" panose="020B0503020204020204" charset="-122"/>
              </a:rPr>
              <a:t>完成公司架构重组</a:t>
            </a:r>
            <a:r>
              <a:rPr lang="en-US" sz="1200" dirty="0">
                <a:solidFill>
                  <a:schemeClr val="accent6"/>
                </a:solidFill>
                <a:latin typeface="微软雅黑" panose="020B0503020204020204" charset="-122"/>
                <a:ea typeface="微软雅黑" panose="020B0503020204020204" charset="-122"/>
              </a:rPr>
              <a:t>,</a:t>
            </a:r>
            <a:r>
              <a:rPr lang="zh-CN" sz="1200" dirty="0">
                <a:solidFill>
                  <a:schemeClr val="accent6"/>
                </a:solidFill>
                <a:latin typeface="微软雅黑" panose="020B0503020204020204" charset="-122"/>
                <a:ea typeface="微软雅黑" panose="020B0503020204020204" charset="-122"/>
              </a:rPr>
              <a:t>完善公司管理体系，成功发布</a:t>
            </a:r>
            <a:r>
              <a:rPr lang="en-US" altLang="zh-CN" sz="1200" dirty="0">
                <a:solidFill>
                  <a:schemeClr val="accent6"/>
                </a:solidFill>
                <a:latin typeface="微软雅黑" panose="020B0503020204020204" charset="-122"/>
                <a:ea typeface="微软雅黑" panose="020B0503020204020204" charset="-122"/>
              </a:rPr>
              <a:t>1</a:t>
            </a:r>
            <a:r>
              <a:rPr lang="zh-CN" sz="1200" dirty="0">
                <a:solidFill>
                  <a:schemeClr val="accent6"/>
                </a:solidFill>
                <a:latin typeface="微软雅黑" panose="020B0503020204020204" charset="-122"/>
                <a:ea typeface="微软雅黑" panose="020B0503020204020204" charset="-122"/>
              </a:rPr>
              <a:t>00G QSFP28 LR4-Lite/ ER4-Lite/ CWDM4和25G SFP28 ER-Lite产品</a:t>
            </a:r>
            <a:endParaRPr lang="zh-CN" sz="1200" dirty="0">
              <a:solidFill>
                <a:schemeClr val="accent6"/>
              </a:solidFill>
              <a:latin typeface="微软雅黑" panose="020B0503020204020204" charset="-122"/>
              <a:ea typeface="微软雅黑" panose="020B0503020204020204" charset="-122"/>
            </a:endParaRPr>
          </a:p>
          <a:p>
            <a:endParaRPr sz="1200" dirty="0">
              <a:solidFill>
                <a:schemeClr val="accent6"/>
              </a:solidFill>
              <a:latin typeface="微软雅黑" panose="020B0503020204020204" charset="-122"/>
              <a:ea typeface="微软雅黑" panose="020B0503020204020204" charset="-122"/>
            </a:endParaRPr>
          </a:p>
          <a:p>
            <a:endParaRPr sz="1200" dirty="0">
              <a:solidFill>
                <a:schemeClr val="accent6"/>
              </a:solidFill>
              <a:latin typeface="微软雅黑" panose="020B0503020204020204" charset="-122"/>
              <a:ea typeface="微软雅黑" panose="020B0503020204020204" charset="-122"/>
            </a:endParaRPr>
          </a:p>
        </p:txBody>
      </p:sp>
      <p:sp>
        <p:nvSpPr>
          <p:cNvPr id="31" name="object 28"/>
          <p:cNvSpPr txBox="1"/>
          <p:nvPr/>
        </p:nvSpPr>
        <p:spPr>
          <a:xfrm>
            <a:off x="9948124" y="4278651"/>
            <a:ext cx="1019175" cy="2123658"/>
          </a:xfrm>
          <a:prstGeom prst="rect">
            <a:avLst/>
          </a:prstGeom>
        </p:spPr>
        <p:txBody>
          <a:bodyPr wrap="square" numCol="1">
            <a:spAutoFit/>
          </a:bodyPr>
          <a:lstStyle>
            <a:defPPr>
              <a:defRPr lang="en-US"/>
            </a:defPPr>
            <a:lvl1pPr>
              <a:defRPr sz="1200">
                <a:solidFill>
                  <a:schemeClr val="accent6"/>
                </a:solidFill>
                <a:latin typeface="微软雅黑" panose="020B0503020204020204" charset="-122"/>
                <a:ea typeface="微软雅黑" panose="020B0503020204020204" charset="-122"/>
              </a:defRPr>
            </a:lvl1pPr>
          </a:lstStyle>
          <a:p>
            <a:r>
              <a:rPr lang="zh-CN" dirty="0"/>
              <a:t>参</a:t>
            </a:r>
            <a:r>
              <a:rPr dirty="0"/>
              <a:t>展瑞典哥德堡ECOC 2017展会，展示最新一代400G OSFP 与400G QSFP-DD产品</a:t>
            </a:r>
            <a:r>
              <a:rPr lang="zh-CN" dirty="0"/>
              <a:t>，公司业绩突破</a:t>
            </a:r>
            <a:r>
              <a:rPr lang="en-US" altLang="zh-CN" dirty="0"/>
              <a:t>9000</a:t>
            </a:r>
            <a:r>
              <a:rPr lang="zh-CN" altLang="en-US" dirty="0"/>
              <a:t>万</a:t>
            </a:r>
            <a:endParaRPr lang="zh-CN" altLang="en-US" dirty="0"/>
          </a:p>
        </p:txBody>
      </p:sp>
      <p:cxnSp>
        <p:nvCxnSpPr>
          <p:cNvPr id="32" name="直接连接符 31"/>
          <p:cNvCxnSpPr/>
          <p:nvPr/>
        </p:nvCxnSpPr>
        <p:spPr>
          <a:xfrm>
            <a:off x="10457712" y="3947592"/>
            <a:ext cx="0" cy="307457"/>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4463226" y="2665082"/>
            <a:ext cx="1424" cy="511567"/>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6707841" y="2676957"/>
            <a:ext cx="1424" cy="511567"/>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9287179" y="2685024"/>
            <a:ext cx="1424" cy="511567"/>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业绩增长</a:t>
            </a:r>
            <a:endParaRPr lang="zh-CN" altLang="en-US" dirty="0"/>
          </a:p>
        </p:txBody>
      </p:sp>
      <p:graphicFrame>
        <p:nvGraphicFramePr>
          <p:cNvPr id="4" name="表格 3"/>
          <p:cNvGraphicFramePr>
            <a:graphicFrameLocks noGrp="1"/>
          </p:cNvGraphicFramePr>
          <p:nvPr/>
        </p:nvGraphicFramePr>
        <p:xfrm>
          <a:off x="7558269" y="1858574"/>
          <a:ext cx="3463290" cy="3989705"/>
        </p:xfrm>
        <a:graphic>
          <a:graphicData uri="http://schemas.openxmlformats.org/drawingml/2006/table">
            <a:tbl>
              <a:tblPr firstRow="1" bandRow="1">
                <a:tableStyleId>{5C22544A-7EE6-4342-B048-85BDC9FD1C3A}</a:tableStyleId>
              </a:tblPr>
              <a:tblGrid>
                <a:gridCol w="629920"/>
                <a:gridCol w="1031875"/>
                <a:gridCol w="944245"/>
                <a:gridCol w="857250"/>
              </a:tblGrid>
              <a:tr h="496570">
                <a:tc gridSpan="4">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年销售额增长图表</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34480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序号</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年份</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销售额（万）</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增长率</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632</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2011</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1070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41%</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2012</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1523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2280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5</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2014</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3430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34%</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2015</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4900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75920">
                <a:tc>
                  <a:txBody>
                    <a:body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7</a:t>
                      </a:r>
                      <a:endPar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2016</a:t>
                      </a:r>
                      <a:endPar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6500</a:t>
                      </a:r>
                      <a:endPar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25%</a:t>
                      </a:r>
                      <a:endPar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75920">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8</a:t>
                      </a:r>
                      <a:endPar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2017</a:t>
                      </a:r>
                      <a:endPar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9000</a:t>
                      </a:r>
                      <a:endPar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28%</a:t>
                      </a:r>
                      <a:endPar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 name="文本框 99"/>
          <p:cNvSpPr txBox="1"/>
          <p:nvPr/>
        </p:nvSpPr>
        <p:spPr>
          <a:xfrm>
            <a:off x="3905728" y="2131284"/>
            <a:ext cx="3652541" cy="400110"/>
          </a:xfrm>
          <a:prstGeom prst="rect">
            <a:avLst/>
          </a:prstGeom>
          <a:noFill/>
          <a:ln w="9525">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r>
              <a:rPr lang="zh-CN" altLang="en-US" sz="2000" b="0" u="none" dirty="0">
                <a:solidFill>
                  <a:srgbClr val="000080"/>
                </a:solidFill>
                <a:latin typeface="黑体" panose="02010609060101010101" charset="-122"/>
                <a:ea typeface="黑体" panose="02010609060101010101" charset="-122"/>
                <a:cs typeface="黑体" panose="02010609060101010101" charset="-122"/>
              </a:rPr>
              <a:t>年销售额增长图表（单位</a:t>
            </a:r>
            <a:r>
              <a:rPr lang="en-US" altLang="zh-CN" sz="2000" b="0" u="none" dirty="0">
                <a:solidFill>
                  <a:srgbClr val="000080"/>
                </a:solidFill>
                <a:latin typeface="黑体" panose="02010609060101010101" charset="-122"/>
                <a:ea typeface="黑体" panose="02010609060101010101" charset="-122"/>
                <a:cs typeface="黑体" panose="02010609060101010101" charset="-122"/>
              </a:rPr>
              <a:t>:</a:t>
            </a:r>
            <a:r>
              <a:rPr lang="zh-CN" altLang="en-US" sz="2000" b="0" u="none" dirty="0">
                <a:solidFill>
                  <a:srgbClr val="000080"/>
                </a:solidFill>
                <a:latin typeface="黑体" panose="02010609060101010101" charset="-122"/>
                <a:ea typeface="黑体" panose="02010609060101010101" charset="-122"/>
                <a:cs typeface="黑体" panose="02010609060101010101" charset="-122"/>
              </a:rPr>
              <a:t>万）</a:t>
            </a:r>
            <a:endParaRPr lang="zh-CN" altLang="en-US" dirty="0"/>
          </a:p>
        </p:txBody>
      </p:sp>
      <p:pic>
        <p:nvPicPr>
          <p:cNvPr id="6" name="图片 5"/>
          <p:cNvPicPr>
            <a:picLocks noChangeAspect="1"/>
          </p:cNvPicPr>
          <p:nvPr/>
        </p:nvPicPr>
        <p:blipFill>
          <a:blip r:embed="rId1"/>
          <a:stretch>
            <a:fillRect/>
          </a:stretch>
        </p:blipFill>
        <p:spPr>
          <a:xfrm>
            <a:off x="712334" y="1883974"/>
            <a:ext cx="6714490" cy="400240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3_第一PPT，www.1ppt.com">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7020</Words>
  <Application>WPS 演示</Application>
  <PresentationFormat>宽屏</PresentationFormat>
  <Paragraphs>955</Paragraphs>
  <Slides>58</Slides>
  <Notes>20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58</vt:i4>
      </vt:variant>
    </vt:vector>
  </HeadingPairs>
  <TitlesOfParts>
    <vt:vector size="81" baseType="lpstr">
      <vt:lpstr>Arial</vt:lpstr>
      <vt:lpstr>宋体</vt:lpstr>
      <vt:lpstr>Wingdings</vt:lpstr>
      <vt:lpstr>Arial</vt:lpstr>
      <vt:lpstr>微软雅黑</vt:lpstr>
      <vt:lpstr>HelveticaNeueLT Pro 55 Roman</vt:lpstr>
      <vt:lpstr>Segoe Print</vt:lpstr>
      <vt:lpstr>Calibri</vt:lpstr>
      <vt:lpstr>思源黑体</vt:lpstr>
      <vt:lpstr>黑体</vt:lpstr>
      <vt:lpstr>Open Sans</vt:lpstr>
      <vt:lpstr>微软雅黑 Light</vt:lpstr>
      <vt:lpstr>Arial Unicode MS</vt:lpstr>
      <vt:lpstr>等线</vt:lpstr>
      <vt:lpstr>Verdana</vt:lpstr>
      <vt:lpstr>Times New Roman</vt:lpstr>
      <vt:lpstr>Aparajita</vt:lpstr>
      <vt:lpstr>Helvetica</vt:lpstr>
      <vt:lpstr>Arial Unicode MS</vt:lpstr>
      <vt:lpstr>Arial Unicode MS</vt:lpstr>
      <vt:lpstr>Times New Roman</vt:lpstr>
      <vt:lpstr>Calibri</vt:lpstr>
      <vt:lpstr>3_第一PPT，www.1ppt.com</vt:lpstr>
      <vt:lpstr>深圳市赛克斯康科技有限公司</vt:lpstr>
      <vt:lpstr>公司简介</vt:lpstr>
      <vt:lpstr>企业简介</vt:lpstr>
      <vt:lpstr>企业简介</vt:lpstr>
      <vt:lpstr>产品介绍</vt:lpstr>
      <vt:lpstr>PowerPoint 演示文稿</vt:lpstr>
      <vt:lpstr>企业文化</vt:lpstr>
      <vt:lpstr>发展历程</vt:lpstr>
      <vt:lpstr>业绩增长</vt:lpstr>
      <vt:lpstr>组织结构</vt:lpstr>
      <vt:lpstr>研发体系</vt:lpstr>
      <vt:lpstr>研发</vt:lpstr>
      <vt:lpstr>研发人员</vt:lpstr>
      <vt:lpstr>可调谐激光解决方案</vt:lpstr>
      <vt:lpstr>FTTX网络解决方案</vt:lpstr>
      <vt:lpstr>电信网络解决方案</vt:lpstr>
      <vt:lpstr>光纤模块的组成</vt:lpstr>
      <vt:lpstr>光模块研发流程</vt:lpstr>
      <vt:lpstr>温度补偿</vt:lpstr>
      <vt:lpstr>小批量试产</vt:lpstr>
      <vt:lpstr>交换机验证</vt:lpstr>
      <vt:lpstr>量产</vt:lpstr>
      <vt:lpstr>SFP CE FCC RoHS</vt:lpstr>
      <vt:lpstr>TUV 、 ISO 9000 2012 2015</vt:lpstr>
      <vt:lpstr>生产体系</vt:lpstr>
      <vt:lpstr>厂房展示</vt:lpstr>
      <vt:lpstr>光模块生产工艺流程 </vt:lpstr>
      <vt:lpstr>来料检验</vt:lpstr>
      <vt:lpstr>光电子器件的焊接、剪脚</vt:lpstr>
      <vt:lpstr>光模块的组装</vt:lpstr>
      <vt:lpstr>写A2信息及老化测试</vt:lpstr>
      <vt:lpstr>测试</vt:lpstr>
      <vt:lpstr>清洗，锁钣金件 </vt:lpstr>
      <vt:lpstr>贴标包装</vt:lpstr>
      <vt:lpstr>写码，清洗外观，包装</vt:lpstr>
      <vt:lpstr>多种规范的质检项目,确保无批次质量事件 </vt:lpstr>
      <vt:lpstr>11年+兼容技术积累与严苛测试, 解决丢包、误码和CRC报错等一系列难题</vt:lpstr>
      <vt:lpstr>兼容品牌</vt:lpstr>
      <vt:lpstr>测试设备</vt:lpstr>
      <vt:lpstr>PowerPoint 演示文稿</vt:lpstr>
      <vt:lpstr>PowerPoint 演示文稿</vt:lpstr>
      <vt:lpstr>销售体系</vt:lpstr>
      <vt:lpstr>团队精英</vt:lpstr>
      <vt:lpstr>产品介绍</vt:lpstr>
      <vt:lpstr>产品线概述</vt:lpstr>
      <vt:lpstr>100G系列</vt:lpstr>
      <vt:lpstr>25G系列</vt:lpstr>
      <vt:lpstr>10G系列</vt:lpstr>
      <vt:lpstr>PowerPoint 演示文稿</vt:lpstr>
      <vt:lpstr>PowerPoint 演示文稿</vt:lpstr>
      <vt:lpstr>市场领域</vt:lpstr>
      <vt:lpstr>展会</vt:lpstr>
      <vt:lpstr>我们的客户 </vt:lpstr>
      <vt:lpstr>合作客户</vt:lpstr>
      <vt:lpstr>世界客户分布</vt:lpstr>
      <vt:lpstr>品质承诺 </vt:lpstr>
      <vt:lpstr>未来发展</vt:lpstr>
      <vt:lpstr>联系方式</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 Jeff</dc:creator>
  <cp:lastModifiedBy>虹魄</cp:lastModifiedBy>
  <cp:revision>350</cp:revision>
  <dcterms:created xsi:type="dcterms:W3CDTF">2020-11-10T06:52:00Z</dcterms:created>
  <dcterms:modified xsi:type="dcterms:W3CDTF">2020-12-04T11:43:14Z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